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59" r:id="rId2"/>
  </p:sldMasterIdLst>
  <p:sldIdLst>
    <p:sldId id="256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embeddedFontLst>
    <p:embeddedFont>
      <p:font typeface="Ubuntu" panose="020B0504030602030204" pitchFamily="34" charset="0"/>
      <p:regular r:id="rId9"/>
      <p:bold r:id="rId10"/>
      <p:italic r:id="rId11"/>
      <p:boldItalic r:id="rId12"/>
    </p:embeddedFont>
    <p:embeddedFont>
      <p:font typeface="Ubuntu Light" panose="020B0304030602030204" pitchFamily="34" charset="0"/>
      <p:regular r:id="rId13"/>
      <p:italic r:id="rId14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6" pos="347" userDrawn="1">
          <p15:clr>
            <a:srgbClr val="A4A3A4"/>
          </p15:clr>
        </p15:guide>
        <p15:guide id="7" orient="horz" pos="3838" userDrawn="1">
          <p15:clr>
            <a:srgbClr val="A4A3A4"/>
          </p15:clr>
        </p15:guide>
        <p15:guide id="8" pos="7333" userDrawn="1">
          <p15:clr>
            <a:srgbClr val="A4A3A4"/>
          </p15:clr>
        </p15:guide>
        <p15:guide id="9" pos="7447" userDrawn="1">
          <p15:clr>
            <a:srgbClr val="A4A3A4"/>
          </p15:clr>
        </p15:guide>
        <p15:guide id="10" orient="horz" pos="4201" userDrawn="1">
          <p15:clr>
            <a:srgbClr val="A4A3A4"/>
          </p15:clr>
        </p15:guide>
        <p15:guide id="12" orient="horz" pos="845" userDrawn="1">
          <p15:clr>
            <a:srgbClr val="A4A3A4"/>
          </p15:clr>
        </p15:guide>
        <p15:guide id="13" orient="horz" pos="504" userDrawn="1">
          <p15:clr>
            <a:srgbClr val="A4A3A4"/>
          </p15:clr>
        </p15:guide>
        <p15:guide id="14" orient="horz" pos="663" userDrawn="1">
          <p15:clr>
            <a:srgbClr val="A4A3A4"/>
          </p15:clr>
        </p15:guide>
        <p15:guide id="15" orient="horz" pos="913" userDrawn="1">
          <p15:clr>
            <a:srgbClr val="A4A3A4"/>
          </p15:clr>
        </p15:guide>
        <p15:guide id="16" orient="horz" pos="731" userDrawn="1">
          <p15:clr>
            <a:srgbClr val="A4A3A4"/>
          </p15:clr>
        </p15:guide>
        <p15:guide id="17" pos="2547" userDrawn="1">
          <p15:clr>
            <a:srgbClr val="A4A3A4"/>
          </p15:clr>
        </p15:guide>
        <p15:guide id="18" pos="4021" userDrawn="1">
          <p15:clr>
            <a:srgbClr val="A4A3A4"/>
          </p15:clr>
        </p15:guide>
        <p15:guide id="19" pos="2751" userDrawn="1">
          <p15:clr>
            <a:srgbClr val="A4A3A4"/>
          </p15:clr>
        </p15:guide>
        <p15:guide id="20" pos="3636" userDrawn="1">
          <p15:clr>
            <a:srgbClr val="A4A3A4"/>
          </p15:clr>
        </p15:guide>
        <p15:guide id="21" pos="4951" userDrawn="1">
          <p15:clr>
            <a:srgbClr val="A4A3A4"/>
          </p15:clr>
        </p15:guide>
        <p15:guide id="22" pos="5133" userDrawn="1">
          <p15:clr>
            <a:srgbClr val="A4A3A4"/>
          </p15:clr>
        </p15:guide>
        <p15:guide id="23" orient="horz" userDrawn="1">
          <p15:clr>
            <a:srgbClr val="A4A3A4"/>
          </p15:clr>
        </p15:guide>
        <p15:guide id="24" orient="horz" pos="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60" y="176"/>
      </p:cViewPr>
      <p:guideLst>
        <p:guide orient="horz" pos="2160"/>
        <p:guide pos="3840"/>
        <p:guide orient="horz" pos="414"/>
        <p:guide pos="347"/>
        <p:guide orient="horz" pos="3838"/>
        <p:guide pos="7333"/>
        <p:guide pos="7447"/>
        <p:guide orient="horz" pos="4201"/>
        <p:guide orient="horz" pos="845"/>
        <p:guide orient="horz" pos="504"/>
        <p:guide orient="horz" pos="663"/>
        <p:guide orient="horz" pos="913"/>
        <p:guide orient="horz" pos="731"/>
        <p:guide pos="2547"/>
        <p:guide pos="4021"/>
        <p:guide pos="2751"/>
        <p:guide pos="3636"/>
        <p:guide pos="4951"/>
        <p:guide pos="5133"/>
        <p:guide orient="horz"/>
        <p:guide orient="horz" pos="9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7A9E88A5-161F-486E-AC40-E7F86F197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0436" y="730800"/>
            <a:ext cx="2804733" cy="1364400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549798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1708F758-CAD8-41E4-AB1D-B26E6905D7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760" y="748312"/>
            <a:ext cx="2824479" cy="1342800"/>
          </a:xfrm>
          <a:prstGeom prst="rect">
            <a:avLst/>
          </a:prstGeom>
        </p:spPr>
      </p:pic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729606"/>
            <a:ext cx="11055349" cy="3374441"/>
          </a:xfrm>
          <a:prstGeom prst="rect">
            <a:avLst/>
          </a:prstGeom>
        </p:spPr>
        <p:txBody>
          <a:bodyPr lIns="0" rIns="0"/>
          <a:lstStyle>
            <a:lvl1pPr algn="ctr">
              <a:lnSpc>
                <a:spcPct val="100000"/>
              </a:lnSpc>
              <a:spcBef>
                <a:spcPts val="0"/>
              </a:spcBef>
              <a:defRPr sz="4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prezentacji</a:t>
            </a:r>
          </a:p>
        </p:txBody>
      </p:sp>
    </p:spTree>
    <p:extLst>
      <p:ext uri="{BB962C8B-B14F-4D97-AF65-F5344CB8AC3E}">
        <p14:creationId xmlns:p14="http://schemas.microsoft.com/office/powerpoint/2010/main" val="134459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2886815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F852D6B-15B2-480E-ADFB-6808CD98A3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4" name="Łącznik prosty 13">
            <a:extLst>
              <a:ext uri="{FF2B5EF4-FFF2-40B4-BE49-F238E27FC236}">
                <a16:creationId xmlns:a16="http://schemas.microsoft.com/office/drawing/2014/main" id="{CEE54D18-0A1F-4911-B892-47B6E6024FD6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01AA776-3549-4B83-8EE3-9428832224FF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735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FD13B977-BDBA-4C85-85B2-7855DFD5A8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96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cxnSp>
        <p:nvCxnSpPr>
          <p:cNvPr id="16" name="Łącznik prosty 15">
            <a:extLst>
              <a:ext uri="{FF2B5EF4-FFF2-40B4-BE49-F238E27FC236}">
                <a16:creationId xmlns:a16="http://schemas.microsoft.com/office/drawing/2014/main" id="{A16889B1-82C5-4B5F-B923-F2C787E8C857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977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358932"/>
            <a:ext cx="5545136" cy="4733892"/>
          </a:xfrm>
          <a:prstGeom prst="rect">
            <a:avLst/>
          </a:prstGeom>
        </p:spPr>
        <p:txBody>
          <a:bodyPr lIns="0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51A47349-E806-4DE8-864A-6DEE2AA3B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96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bg1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bg1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bg1"/>
              </a:solidFill>
              <a:latin typeface="Ubuntu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0A927A3-77A5-43A0-AB55-03FC77D0B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2927"/>
            <a:ext cx="123929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35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407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www.</a:t>
            </a:r>
            <a:r>
              <a:rPr lang="pl-PL" sz="2800" b="1" dirty="0">
                <a:solidFill>
                  <a:schemeClr val="bg1"/>
                </a:solidFill>
                <a:latin typeface="Ubuntu" panose="020B0504030602030204" pitchFamily="34" charset="0"/>
              </a:rPr>
              <a:t>cm-uj.krakow.pl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bg1"/>
                </a:solidFill>
              </a:rPr>
              <a:t>facebook.com/</a:t>
            </a:r>
            <a:r>
              <a:rPr lang="pl-PL" sz="2800" b="1" dirty="0" err="1">
                <a:solidFill>
                  <a:schemeClr val="bg1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bg1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BFB954-C17B-4253-8F22-E29B82D981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760" y="748312"/>
            <a:ext cx="2824479" cy="13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8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326" y="2046904"/>
            <a:ext cx="11055349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1492923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F680357C-2144-4A8D-87D3-63206E60E9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</p:spTree>
    <p:extLst>
      <p:ext uri="{BB962C8B-B14F-4D97-AF65-F5344CB8AC3E}">
        <p14:creationId xmlns:p14="http://schemas.microsoft.com/office/powerpoint/2010/main" val="19076073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34887A6A-E0FF-4386-95A7-135E80099F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01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47" userDrawn="1">
          <p15:clr>
            <a:srgbClr val="FBAE40"/>
          </p15:clr>
        </p15:guide>
        <p15:guide id="3" pos="7333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345528"/>
            <a:ext cx="11090274" cy="417187"/>
          </a:xfrm>
          <a:prstGeom prst="rect">
            <a:avLst/>
          </a:prstGeom>
        </p:spPr>
        <p:txBody>
          <a:bodyPr lIns="0">
            <a:noAutofit/>
          </a:bodyPr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082705"/>
            <a:ext cx="5545136" cy="5010120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</p:spTree>
    <p:extLst>
      <p:ext uri="{BB962C8B-B14F-4D97-AF65-F5344CB8AC3E}">
        <p14:creationId xmlns:p14="http://schemas.microsoft.com/office/powerpoint/2010/main" val="82018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, podtytył i zawartość - bez stop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4E18764-782D-4471-8791-C83E8BF1A58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837483"/>
            <a:ext cx="5545137" cy="311233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 slajdu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CC52D1F-45C4-4E1F-9FBF-1048385204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45528"/>
            <a:ext cx="11090271" cy="417190"/>
          </a:xfrm>
          <a:prstGeom prst="rect">
            <a:avLst/>
          </a:prstGeom>
        </p:spPr>
        <p:txBody>
          <a:bodyPr lIns="0"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Tytuł slajdu</a:t>
            </a:r>
          </a:p>
        </p:txBody>
      </p: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C27448BE-6B0F-43C4-A579-A2D629F084F2}"/>
              </a:ext>
            </a:extLst>
          </p:cNvPr>
          <p:cNvCxnSpPr>
            <a:cxnSpLocks/>
          </p:cNvCxnSpPr>
          <p:nvPr userDrawn="1"/>
        </p:nvCxnSpPr>
        <p:spPr>
          <a:xfrm>
            <a:off x="550864" y="800100"/>
            <a:ext cx="1109027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210706D-FA10-4CD6-8CD5-E54359E2A6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1466882"/>
            <a:ext cx="5545136" cy="4553634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5" indent="0">
              <a:buNone/>
              <a:defRPr/>
            </a:lvl5pPr>
          </a:lstStyle>
          <a:p>
            <a:pPr lvl="0"/>
            <a:r>
              <a:rPr lang="pl-PL" dirty="0"/>
              <a:t>Treść slajdu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9ED9766-19DB-46BE-A539-BEE3CA6DC3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24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209D2EB5-5820-44B6-8C98-CE7A53ABF929}"/>
              </a:ext>
            </a:extLst>
          </p:cNvPr>
          <p:cNvCxnSpPr>
            <a:cxnSpLocks/>
          </p:cNvCxnSpPr>
          <p:nvPr userDrawn="1"/>
        </p:nvCxnSpPr>
        <p:spPr>
          <a:xfrm>
            <a:off x="550863" y="6273800"/>
            <a:ext cx="11090272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04018B4-EAA6-41FB-9120-CF5C097B5F31}"/>
              </a:ext>
            </a:extLst>
          </p:cNvPr>
          <p:cNvSpPr txBox="1"/>
          <p:nvPr userDrawn="1"/>
        </p:nvSpPr>
        <p:spPr>
          <a:xfrm>
            <a:off x="9596648" y="6483999"/>
            <a:ext cx="2044487" cy="214843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pl-PL" sz="1051" dirty="0" err="1">
                <a:solidFill>
                  <a:schemeClr val="tx2"/>
                </a:solidFill>
                <a:latin typeface="Ubuntu Light" pitchFamily="34" charset="0"/>
              </a:rPr>
              <a:t>www.</a:t>
            </a:r>
            <a:r>
              <a:rPr lang="pl-PL" sz="1051" b="1" dirty="0" err="1">
                <a:solidFill>
                  <a:schemeClr val="tx2"/>
                </a:solidFill>
                <a:latin typeface="Ubuntu" pitchFamily="34" charset="0"/>
              </a:rPr>
              <a:t>cm-uj.krakow.pl</a:t>
            </a:r>
            <a:endParaRPr lang="pl-PL" sz="1051" b="1" dirty="0">
              <a:solidFill>
                <a:schemeClr val="tx2"/>
              </a:solidFill>
              <a:latin typeface="Ubuntu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D0A8377-45AD-4A76-AD8A-62953AB669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0000" y="6399929"/>
            <a:ext cx="1202489" cy="33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6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47">
          <p15:clr>
            <a:srgbClr val="FBAE40"/>
          </p15:clr>
        </p15:guide>
        <p15:guide id="3" pos="7333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87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cje końcow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671F7AE5-CEE1-424D-A010-91399B49C25D}"/>
              </a:ext>
            </a:extLst>
          </p:cNvPr>
          <p:cNvSpPr txBox="1"/>
          <p:nvPr userDrawn="1"/>
        </p:nvSpPr>
        <p:spPr>
          <a:xfrm>
            <a:off x="1648560" y="2840806"/>
            <a:ext cx="8894879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www.</a:t>
            </a:r>
            <a:r>
              <a:rPr lang="pl-PL" sz="2800" b="1" dirty="0">
                <a:solidFill>
                  <a:schemeClr val="tx2"/>
                </a:solidFill>
                <a:latin typeface="Ubuntu" panose="020B0504030602030204" pitchFamily="34" charset="0"/>
              </a:rPr>
              <a:t>cm-uj.krakow.pl </a:t>
            </a:r>
          </a:p>
          <a:p>
            <a:pPr algn="ctr">
              <a:spcBef>
                <a:spcPts val="1200"/>
              </a:spcBef>
            </a:pPr>
            <a:r>
              <a:rPr lang="pl-PL" sz="2800" dirty="0">
                <a:solidFill>
                  <a:schemeClr val="tx2"/>
                </a:solidFill>
              </a:rPr>
              <a:t>facebook.com/</a:t>
            </a:r>
            <a:r>
              <a:rPr lang="pl-PL" sz="2800" b="1" dirty="0" err="1">
                <a:solidFill>
                  <a:schemeClr val="tx2"/>
                </a:solidFill>
                <a:latin typeface="Ubuntu" panose="020B0504030602030204" pitchFamily="34" charset="0"/>
              </a:rPr>
              <a:t>UJCMuniversity</a:t>
            </a:r>
            <a:endParaRPr lang="pl-PL" sz="2800" b="1" kern="1400" spc="400" dirty="0">
              <a:solidFill>
                <a:schemeClr val="tx2"/>
              </a:solidFill>
              <a:latin typeface="Ubuntu" panose="020B0504030602030204" pitchFamily="34" charset="0"/>
              <a:ea typeface="Lato Heavy" pitchFamily="34" charset="0"/>
              <a:cs typeface="Lato Heavy" pitchFamily="34" charset="0"/>
            </a:endParaRPr>
          </a:p>
        </p:txBody>
      </p:sp>
      <p:cxnSp>
        <p:nvCxnSpPr>
          <p:cNvPr id="4" name="Łącznik prosty 3">
            <a:extLst>
              <a:ext uri="{FF2B5EF4-FFF2-40B4-BE49-F238E27FC236}">
                <a16:creationId xmlns:a16="http://schemas.microsoft.com/office/drawing/2014/main" id="{CFF46A74-E164-494D-8C81-443057E5B3E1}"/>
              </a:ext>
            </a:extLst>
          </p:cNvPr>
          <p:cNvCxnSpPr>
            <a:cxnSpLocks/>
          </p:cNvCxnSpPr>
          <p:nvPr userDrawn="1"/>
        </p:nvCxnSpPr>
        <p:spPr>
          <a:xfrm>
            <a:off x="1648560" y="4183397"/>
            <a:ext cx="889488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ytuł 10">
            <a:extLst>
              <a:ext uri="{FF2B5EF4-FFF2-40B4-BE49-F238E27FC236}">
                <a16:creationId xmlns:a16="http://schemas.microsoft.com/office/drawing/2014/main" id="{1FABF8A0-4F79-43FD-81D8-ED10B69523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11090" y="4431309"/>
            <a:ext cx="7569820" cy="921576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dane prezentującego (opcjonalnie)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6C25E477-1614-46C2-A163-1CAB62F4A8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90436" y="730800"/>
            <a:ext cx="2804733" cy="13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4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ED6707D9-69A4-4239-87CC-AA855D5E1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509425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3" name="Symbol zastępczy tytułu 2">
            <a:extLst>
              <a:ext uri="{FF2B5EF4-FFF2-40B4-BE49-F238E27FC236}">
                <a16:creationId xmlns:a16="http://schemas.microsoft.com/office/drawing/2014/main" id="{93D31CC7-A5E5-4F34-A682-4A25B475D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42901"/>
            <a:ext cx="11090273" cy="655666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2795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3" r:id="rId4"/>
    <p:sldLayoutId id="2147483666" r:id="rId5"/>
    <p:sldLayoutId id="2147483670" r:id="rId6"/>
    <p:sldLayoutId id="2147483667" r:id="rId7"/>
    <p:sldLayoutId id="2147483655" r:id="rId8"/>
    <p:sldLayoutId id="2147483654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ytułu 5">
            <a:extLst>
              <a:ext uri="{FF2B5EF4-FFF2-40B4-BE49-F238E27FC236}">
                <a16:creationId xmlns:a16="http://schemas.microsoft.com/office/drawing/2014/main" id="{089F9C73-0549-4441-BB84-F04475A7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346073"/>
            <a:ext cx="11090274" cy="568327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9671C419-1785-4F7D-9E92-13054CF4B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082705"/>
            <a:ext cx="11090273" cy="435133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8739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9" r:id="rId5"/>
    <p:sldLayoutId id="2147483671" r:id="rId6"/>
    <p:sldLayoutId id="2147483668" r:id="rId7"/>
    <p:sldLayoutId id="2147483664" r:id="rId8"/>
    <p:sldLayoutId id="2147483665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18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36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54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720000" indent="0" algn="l" defTabSz="914377" rtl="0" eaLnBrk="1" latinLnBrk="0" hangingPunct="1">
        <a:lnSpc>
          <a:spcPct val="1200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E46BE88-F3E8-48ED-A917-03E9E01C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PROCEDURA WSZCZĘCIA POSTĘPOWANIA </a:t>
            </a:r>
            <a:br>
              <a:rPr lang="pl-PL" sz="3200" b="1" dirty="0"/>
            </a:br>
            <a:r>
              <a:rPr lang="pl-PL" sz="3200" b="1" dirty="0"/>
              <a:t>W SPRAWIE NADANIA STOPNIA DOKTORA </a:t>
            </a:r>
            <a:br>
              <a:rPr lang="pl-PL" sz="3200" b="1" dirty="0"/>
            </a:br>
            <a:r>
              <a:rPr lang="pl-PL" sz="3200" b="1" dirty="0"/>
              <a:t>W DYSCYPLINIE NAUKI O ZDROWIU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68594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166C0D0B-9912-4678-B138-9F45F8614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345528"/>
            <a:ext cx="11090274" cy="956330"/>
          </a:xfrm>
        </p:spPr>
        <p:txBody>
          <a:bodyPr>
            <a:normAutofit/>
          </a:bodyPr>
          <a:lstStyle/>
          <a:p>
            <a:pPr algn="ctr"/>
            <a:r>
              <a:rPr lang="pl-PL" sz="2200" b="1" dirty="0"/>
              <a:t>Akty prawne</a:t>
            </a:r>
            <a:endParaRPr lang="pl-PL" sz="2000" dirty="0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51CCC3FE-47B1-402D-8731-AF09BC9A96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11090274" cy="5010120"/>
          </a:xfrm>
        </p:spPr>
        <p:txBody>
          <a:bodyPr/>
          <a:lstStyle/>
          <a:p>
            <a:pPr algn="ctr"/>
            <a:r>
              <a:rPr lang="pl-PL" dirty="0"/>
              <a:t> 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pl-PL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2000" dirty="0"/>
              <a:t>Ustawa z dnia 20 lipca 2018 roku Prawo o szkolnictwie wyższym i nauce </a:t>
            </a:r>
            <a:br>
              <a:rPr lang="pl-PL" sz="2000" dirty="0"/>
            </a:br>
            <a:r>
              <a:rPr lang="pl-PL" sz="2000" dirty="0"/>
              <a:t>  (Dz. U. 2018, Poz. 1668)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pl-PL" sz="20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2000" dirty="0"/>
              <a:t> Załącznik nr 1 do uchwały nr 87/IX/2019 Senatu UJ z dnia 25 września 2019 roku:</a:t>
            </a:r>
          </a:p>
          <a:p>
            <a:pPr algn="ctr"/>
            <a:r>
              <a:rPr lang="pl-PL" sz="2000" dirty="0"/>
              <a:t>   </a:t>
            </a:r>
            <a:r>
              <a:rPr lang="pl-PL" sz="2000" i="1" dirty="0"/>
              <a:t>Procedura postępowań o nadanie stopni naukowych na Uniwersytecie Jagiellońskim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14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6BD97-CBB3-48CB-BB3E-9B55447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45527"/>
            <a:ext cx="11158105" cy="737177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/>
              <a:t>Kryteria rekomendowane przez RD Nauki o Zdrowiu </a:t>
            </a:r>
            <a:br>
              <a:rPr lang="pl-PL" sz="1800" dirty="0"/>
            </a:br>
            <a:endParaRPr lang="pl-PL" sz="18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D32384-5641-4C05-BF50-119D8ACF30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2" y="1082705"/>
            <a:ext cx="11090273" cy="4519932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endParaRPr lang="pl-PL" dirty="0"/>
          </a:p>
          <a:p>
            <a:pPr algn="ctr">
              <a:buFont typeface="Wingdings" panose="05000000000000000000" pitchFamily="2" charset="2"/>
              <a:buChar char="Ø"/>
            </a:pPr>
            <a:endParaRPr lang="pl-PL" dirty="0"/>
          </a:p>
          <a:p>
            <a:pPr algn="ctr">
              <a:buFont typeface="Wingdings" panose="05000000000000000000" pitchFamily="2" charset="2"/>
              <a:buChar char="Ø"/>
            </a:pPr>
            <a:endParaRPr lang="pl-PL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2000" dirty="0"/>
              <a:t>Warunkiem wszczęcia postępowania w sprawie nadania stopnia doktora jest autorstwo/współautorstwo w co najmniej dwóch publikacjach naukowych,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pl-PL" sz="20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2000" dirty="0"/>
              <a:t>Co najmniej jedna z tych publikacji powinna zostać opublikowana w czasopiśmie ze współczynnikiem </a:t>
            </a:r>
            <a:r>
              <a:rPr lang="pl-PL" sz="2000" dirty="0" err="1"/>
              <a:t>Impact</a:t>
            </a:r>
            <a:r>
              <a:rPr lang="pl-PL" sz="2000" dirty="0"/>
              <a:t> </a:t>
            </a:r>
            <a:r>
              <a:rPr lang="pl-PL" sz="2000" dirty="0" err="1"/>
              <a:t>Factor</a:t>
            </a:r>
            <a:r>
              <a:rPr lang="pl-PL" sz="2000" dirty="0"/>
              <a:t> i w przynajmniej jednej z nich kandydat/ka </a:t>
            </a:r>
            <a:r>
              <a:rPr lang="pl-PL" sz="2000" dirty="0" err="1"/>
              <a:t>pownna</a:t>
            </a:r>
            <a:r>
              <a:rPr lang="pl-PL" sz="2000" dirty="0"/>
              <a:t> być pierwszym autorem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378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BF968B-3390-4D24-AB2C-016EDBEA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Rozprawę doktorską może stanowić: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D4C30A-37BF-42AE-9554-AFD8EE4CD5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1082705"/>
            <a:ext cx="11090274" cy="50101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l-PL" b="1" dirty="0"/>
          </a:p>
          <a:p>
            <a:pPr>
              <a:buFont typeface="Wingdings" panose="05000000000000000000" pitchFamily="2" charset="2"/>
              <a:buChar char="Ø"/>
            </a:pPr>
            <a:endParaRPr lang="pl-PL" sz="2000" b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2000" dirty="0"/>
              <a:t>Powiązany tematycznie cykl artykułów </a:t>
            </a:r>
          </a:p>
          <a:p>
            <a:pPr algn="ctr"/>
            <a:endParaRPr lang="pl-PL" sz="2000" dirty="0"/>
          </a:p>
          <a:p>
            <a:pPr algn="ctr"/>
            <a:endParaRPr lang="pl-PL" sz="20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pl-PL" sz="2000" dirty="0"/>
              <a:t>Monografia </a:t>
            </a:r>
            <a:r>
              <a:rPr lang="pl-PL" sz="2000" dirty="0" err="1"/>
              <a:t>jednoautorska</a:t>
            </a:r>
            <a:r>
              <a:rPr lang="pl-PL" sz="2000" dirty="0"/>
              <a:t> w formie manuskryptu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69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6BD97-CBB3-48CB-BB3E-9B55447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45527"/>
            <a:ext cx="11158105" cy="737177"/>
          </a:xfrm>
        </p:spPr>
        <p:txBody>
          <a:bodyPr>
            <a:noAutofit/>
          </a:bodyPr>
          <a:lstStyle/>
          <a:p>
            <a:pPr algn="ctr"/>
            <a:r>
              <a:rPr lang="pl-PL" sz="2200" b="1" dirty="0"/>
              <a:t>Powiązany tematycznie cykl artykułów </a:t>
            </a:r>
            <a:br>
              <a:rPr lang="pl-PL" sz="2200" b="1" dirty="0"/>
            </a:br>
            <a:br>
              <a:rPr lang="pl-PL" sz="1800" dirty="0"/>
            </a:br>
            <a:endParaRPr lang="pl-PL" sz="18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D32384-5641-4C05-BF50-119D8ACF304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2" y="1082705"/>
            <a:ext cx="11090273" cy="4519932"/>
          </a:xfrm>
        </p:spPr>
        <p:txBody>
          <a:bodyPr/>
          <a:lstStyle/>
          <a:p>
            <a:pPr algn="ctr"/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Co najmniej trzy opublikowane prace (z sumarycznym  </a:t>
            </a:r>
            <a:r>
              <a:rPr lang="pl-PL" sz="2000" dirty="0" err="1"/>
              <a:t>Impact</a:t>
            </a:r>
            <a:r>
              <a:rPr lang="pl-PL" sz="2000" dirty="0"/>
              <a:t> </a:t>
            </a:r>
            <a:r>
              <a:rPr lang="pl-PL" sz="2000" dirty="0" err="1"/>
              <a:t>Factor</a:t>
            </a:r>
            <a:r>
              <a:rPr lang="pl-PL" sz="2000" dirty="0"/>
              <a:t> co najmniej 3 lub z sumarycznym wynikiem punktacji </a:t>
            </a:r>
            <a:r>
              <a:rPr lang="pl-PL" sz="2000" dirty="0" err="1"/>
              <a:t>MNiSW</a:t>
            </a:r>
            <a:r>
              <a:rPr lang="pl-PL" sz="2000" dirty="0"/>
              <a:t> 200 punktów),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W co najmniej w dwóch z nich doktorant/ka powinna być pierwszym autorem,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Rozprawa doktorska w formie cyklu powinna zawierać </a:t>
            </a:r>
            <a:r>
              <a:rPr lang="pl-PL" sz="2000"/>
              <a:t>wstęp teoretyczny 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W wypadku prac </a:t>
            </a:r>
            <a:r>
              <a:rPr lang="pl-PL" sz="2000" dirty="0" err="1"/>
              <a:t>wieloautorskich</a:t>
            </a:r>
            <a:r>
              <a:rPr lang="pl-PL" sz="2000" dirty="0"/>
              <a:t>, do każdej z prac cyklu należy złożyć oświadczenie  współautorów.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464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E46BE88-F3E8-48ED-A917-03E9E01C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l-PL" sz="2200" dirty="0"/>
            </a:br>
            <a:r>
              <a:rPr lang="pl-PL" sz="2200" dirty="0"/>
              <a:t>Więcej informacji:</a:t>
            </a:r>
            <a:br>
              <a:rPr lang="pl-PL" sz="2200" dirty="0"/>
            </a:br>
            <a:br>
              <a:rPr lang="pl-PL" sz="2200" dirty="0"/>
            </a:br>
            <a:r>
              <a:rPr lang="pl-PL" sz="2200" dirty="0" err="1"/>
              <a:t>https</a:t>
            </a:r>
            <a:r>
              <a:rPr lang="pl-PL" sz="2200" dirty="0"/>
              <a:t>://</a:t>
            </a:r>
            <a:r>
              <a:rPr lang="pl-PL" sz="2200" dirty="0" err="1"/>
              <a:t>radydyscyplin.cm-uj.krakow.pl</a:t>
            </a:r>
            <a:r>
              <a:rPr lang="pl-PL" sz="2200" dirty="0"/>
              <a:t>/nauki-o-zdrowiu/przewody-doktorskie/</a:t>
            </a:r>
          </a:p>
        </p:txBody>
      </p:sp>
    </p:spTree>
    <p:extLst>
      <p:ext uri="{BB962C8B-B14F-4D97-AF65-F5344CB8AC3E}">
        <p14:creationId xmlns:p14="http://schemas.microsoft.com/office/powerpoint/2010/main" val="4082936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UJ CM - JASNY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UJCM-TEMPLATE-PL-16-9-2019.potx" id="{9B3C3DE4-7D0D-4CDE-992C-56FB19733ABD}" vid="{E1FE7964-7769-46E5-BC3A-F8A9610430BF}"/>
    </a:ext>
  </a:extLst>
</a:theme>
</file>

<file path=ppt/theme/theme2.xml><?xml version="1.0" encoding="utf-8"?>
<a:theme xmlns:a="http://schemas.openxmlformats.org/drawingml/2006/main" name="Motyw UJ CM - CIEMNY">
  <a:themeElements>
    <a:clrScheme name="UJ CM KOLORY">
      <a:dk1>
        <a:srgbClr val="18345B"/>
      </a:dk1>
      <a:lt1>
        <a:sysClr val="window" lastClr="FFFFFF"/>
      </a:lt1>
      <a:dk2>
        <a:srgbClr val="00519E"/>
      </a:dk2>
      <a:lt2>
        <a:srgbClr val="EEF0F8"/>
      </a:lt2>
      <a:accent1>
        <a:srgbClr val="18345B"/>
      </a:accent1>
      <a:accent2>
        <a:srgbClr val="00519E"/>
      </a:accent2>
      <a:accent3>
        <a:srgbClr val="FCC900"/>
      </a:accent3>
      <a:accent4>
        <a:srgbClr val="E6001B"/>
      </a:accent4>
      <a:accent5>
        <a:srgbClr val="A48E60"/>
      </a:accent5>
      <a:accent6>
        <a:srgbClr val="CDB590"/>
      </a:accent6>
      <a:hlink>
        <a:srgbClr val="006CD1"/>
      </a:hlink>
      <a:folHlink>
        <a:srgbClr val="7D9CB9"/>
      </a:folHlink>
    </a:clrScheme>
    <a:fontScheme name="UJ CM FONTS">
      <a:majorFont>
        <a:latin typeface="Ubuntu Light"/>
        <a:ea typeface=""/>
        <a:cs typeface=""/>
      </a:majorFont>
      <a:minorFont>
        <a:latin typeface="Ubuntu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>
        <a:spAutoFit/>
      </a:bodyPr>
      <a:lstStyle>
        <a:defPPr algn="l">
          <a:defRPr sz="2400" dirty="0">
            <a:solidFill>
              <a:schemeClr val="tx2"/>
            </a:solidFill>
            <a:latin typeface="Ubuntu Light" panose="020B0304030602030204" pitchFamily="34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UJCM-TEMPLATE-PL-16-9-2019.potx" id="{9B3C3DE4-7D0D-4CDE-992C-56FB19733ABD}" vid="{E38531C1-B404-4C2E-8558-334EF7ECB6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UJCM-TEMPLATE-PL-16-9-2020</Template>
  <TotalTime>46</TotalTime>
  <Words>232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Ubuntu Light</vt:lpstr>
      <vt:lpstr>Wingdings</vt:lpstr>
      <vt:lpstr>Arial</vt:lpstr>
      <vt:lpstr>Ubuntu</vt:lpstr>
      <vt:lpstr>Motyw UJ CM - JASNY</vt:lpstr>
      <vt:lpstr>Motyw UJ CM - CIEMNY</vt:lpstr>
      <vt:lpstr>PROCEDURA WSZCZĘCIA POSTĘPOWANIA  W SPRAWIE NADANIA STOPNIA DOKTORA  W DYSCYPLINIE NAUKI O ZDROWIU</vt:lpstr>
      <vt:lpstr>Akty prawne</vt:lpstr>
      <vt:lpstr>Kryteria rekomendowane przez RD Nauki o Zdrowiu  </vt:lpstr>
      <vt:lpstr>Rozprawę doktorską może stanowić: </vt:lpstr>
      <vt:lpstr>Powiązany tematycznie cykl artykułów   </vt:lpstr>
      <vt:lpstr> Więcej informacji:  https://radydyscyplin.cm-uj.krakow.pl/nauki-o-zdrowiu/przewody-doktorskie/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PROCEDURA WSZCZĘCIA POSTĘPOWANIA  W SPRAWIE NADANIA STOPNIA DOKTORA  W DYSCYPLINIE NAUKI O ZDROWIU</dc:title>
  <dc:creator>Małgorzata Lipowicz</dc:creator>
  <cp:lastModifiedBy>Marcin Waligóra</cp:lastModifiedBy>
  <cp:revision>6</cp:revision>
  <dcterms:created xsi:type="dcterms:W3CDTF">2020-12-17T07:17:35Z</dcterms:created>
  <dcterms:modified xsi:type="dcterms:W3CDTF">2021-12-08T11:44:38Z</dcterms:modified>
</cp:coreProperties>
</file>