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5" r:id="rId8"/>
    <p:sldId id="264" r:id="rId9"/>
    <p:sldId id="263" r:id="rId10"/>
    <p:sldId id="258" r:id="rId11"/>
    <p:sldId id="268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0B73B0-8CE0-4DED-BF6C-71C279331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C126441-D4FD-4224-9502-F1C2D65DD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1EF146-F6AF-4DEB-8ADF-70617C49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CE21C6-531C-4EAC-A9E7-6033BD98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DFB982-3E01-485E-B290-5776375A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63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37EEB8-7720-4053-A4FB-1D52AE9D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26177D4-51E8-4A94-AEF2-590CC1AA2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239F56-B2C6-43D1-97A7-03C4EAD89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E2DC36-A72B-4F3E-95E7-C5AF4002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B7B9AA-B1D9-4FF4-8DA7-EB5D99C1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07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E9CA4C3-6F58-496E-8903-CA3496551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FC6DC24-E757-4F20-95DE-A86B0D472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EF7B2A-8196-489A-AFC0-D475EC8E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124029-D64B-4FED-B686-49E23D0F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FE0BDF-1D9A-46FE-9ED1-3A4FADE69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40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DB9130-58E0-4337-A5C4-8D048824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E863D9-377C-4C7D-9EB2-C24FA50BB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6BC95B-C58F-43F8-9056-7B680FFB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49FB8E-4990-4A54-8832-84D1C706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E9C672-898D-4871-A118-4AD0BFC8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392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2F8822-ADE3-44B8-A028-2AFDC2C6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E83B3C-CBF1-4C17-80BB-39CC5BBF0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1A727F-EE9E-40EE-99E8-CB189C301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14BE4F-A8E1-482D-A4A2-85E5E56B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37F823-7283-4D66-AD17-AE7B5869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0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C10A6F-1C52-48A7-B7B6-C4464A64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84BD-79F1-4867-8282-965F2AB10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F96AA2-B4E8-4692-B3C4-5052BE516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3E1497-9C8C-4F5C-B3A2-4FE51EA2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F03DBD9-4FAD-49E1-BFC9-CC7B1D75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65D80E-BA13-47DD-A8B1-C241778B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02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842CB-4913-401D-9CF5-9E0165F4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0ED980-3997-4225-BC4F-187188487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04E6FE-6149-410F-8750-1095A1043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BF7276E-522B-429C-AE54-67C38A88A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9E8CF3E-53A2-4795-B559-4B2BFAA8A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335F279-F8AE-495B-B214-DAF74155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E57F833-52FE-41D8-A5F1-71114E16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4F11896-82D6-41E5-9D93-BC75E4AF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38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1E7B9F-AAFC-475F-9085-CD77FF58E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59F112-688F-43CF-B557-656D8620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1753D90-18B1-4272-B4AE-D298001D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6FFEA59-EF82-4FC8-8182-9856B065A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30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25DD9B7-EC30-4051-B43B-9F13E372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0B327F6-9C0A-45AC-B1F0-74CCB213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11C4E28-C87D-4A43-8DE1-C04E51E0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38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A1FA5B-7CAD-486D-ABD4-B06D451E6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5E3651-5360-410F-83B6-7C3EEEF11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F641848-7ADC-4ACB-ADEC-52B1272F0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61762C6-1191-4414-BC40-6EF880BB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8D7D4E3-B043-4AF2-808B-666DE4929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C65996-6BC5-4D9C-B0C1-82A57372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94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E84E1-669A-40DB-92FA-E44FA6EEC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FB27C36-DD28-416E-B3B8-F6B2EBACE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488AD5D-B4B7-4DA0-8D6A-86A30A4C0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31B50CA-6361-4A66-B60F-10683832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81DC14-558D-44DE-A340-30BE99E4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132F2C3-1E26-4DDB-AE4F-EA0E560D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60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8E1E221-6AB6-4881-8091-8B17BE69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B54592-47F5-4E51-BB82-A7FBE1BAF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BEDFBE-7904-49DB-82D8-0036AA73BE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10E5-2654-44DF-A524-1E2FA3C11020}" type="datetimeFigureOut">
              <a:rPr lang="pl-PL" smtClean="0"/>
              <a:t>07.12.2022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CF8075-ED05-4F07-958F-A924061D5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1481BC-07C5-4990-A063-40FAECFB4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977B-65C5-4BF9-968A-3E566D14D4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729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648ED9-ABBA-48B4-ADC1-39DFDFE8F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Indywidualne warsztaty z promotorem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5C3627-948B-4D7B-8FAB-6580A194E3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Informacja o sposobie zaliczenia kursu</a:t>
            </a:r>
          </a:p>
        </p:txBody>
      </p:sp>
    </p:spTree>
    <p:extLst>
      <p:ext uri="{BB962C8B-B14F-4D97-AF65-F5344CB8AC3E}">
        <p14:creationId xmlns:p14="http://schemas.microsoft.com/office/powerpoint/2010/main" val="2564825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7F1061-A4C1-4203-9BC7-D3BBB45DF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Portfolio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A3512D-8FE0-447B-92FE-9C2D2009F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Wszystkie dokumenty wytworzone w czasie/na skutek współpracy z promotorem</a:t>
            </a:r>
          </a:p>
          <a:p>
            <a:pPr>
              <a:lnSpc>
                <a:spcPct val="150000"/>
              </a:lnSpc>
            </a:pPr>
            <a:r>
              <a:rPr lang="pl-PL" dirty="0"/>
              <a:t>Brudnopisy lub kopie ostatecznych wersji: wniosku do komisji bioetycznej, abstraktu na konferencję, wniosku o finasowanie projektu badawczego/wyjazdu naukowego lub konferencyjnego, przygotowywanej publikacji</a:t>
            </a:r>
          </a:p>
          <a:p>
            <a:pPr>
              <a:lnSpc>
                <a:spcPct val="150000"/>
              </a:lnSpc>
            </a:pPr>
            <a:r>
              <a:rPr lang="pl-PL" dirty="0"/>
              <a:t>Sprawozdanie doktoranta z prowadzonych badań w formie podsumowania metod badawczych i/lub najważniejszych wyników</a:t>
            </a:r>
          </a:p>
        </p:txBody>
      </p:sp>
    </p:spTree>
    <p:extLst>
      <p:ext uri="{BB962C8B-B14F-4D97-AF65-F5344CB8AC3E}">
        <p14:creationId xmlns:p14="http://schemas.microsoft.com/office/powerpoint/2010/main" val="611380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3F35F7-B385-3A54-6E1C-405B0F49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 spotkaniem z koordynatorem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2FF540-752F-EB1F-12EF-30979CA2F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Złożenie w Biurze </a:t>
            </a:r>
            <a:r>
              <a:rPr lang="pl-PL" dirty="0" err="1"/>
              <a:t>SDNMiNoZ</a:t>
            </a:r>
            <a:r>
              <a:rPr lang="pl-PL" dirty="0"/>
              <a:t> oryginału sprawozdania z podpisami doktoranta i promotora/promotorów</a:t>
            </a:r>
          </a:p>
          <a:p>
            <a:pPr lvl="1"/>
            <a:r>
              <a:rPr lang="pl-PL" dirty="0"/>
              <a:t>I termin – do 20 stycznia 2023 r.</a:t>
            </a:r>
          </a:p>
          <a:p>
            <a:pPr lvl="1"/>
            <a:r>
              <a:rPr lang="pl-PL" dirty="0"/>
              <a:t>II termin – do 10 lutego 2023 r.</a:t>
            </a:r>
          </a:p>
          <a:p>
            <a:pPr marL="457200" lvl="1" indent="0">
              <a:buNone/>
            </a:pPr>
            <a:endParaRPr lang="pl-PL" dirty="0"/>
          </a:p>
          <a:p>
            <a:r>
              <a:rPr lang="pl-PL" dirty="0"/>
              <a:t>Przesłanie do Biura </a:t>
            </a:r>
            <a:r>
              <a:rPr lang="pl-PL" dirty="0" err="1"/>
              <a:t>SDNMiNoZ</a:t>
            </a:r>
            <a:r>
              <a:rPr lang="pl-PL" dirty="0"/>
              <a:t> załączników z portfolio w formie elektronicznej – zostaną umieszczone w „chmurze”</a:t>
            </a:r>
          </a:p>
          <a:p>
            <a:pPr lvl="1"/>
            <a:endParaRPr lang="pl-PL" dirty="0"/>
          </a:p>
          <a:p>
            <a:pPr marL="457200" lvl="1" indent="0">
              <a:buNone/>
            </a:pPr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0546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09B0D-9F66-4C87-A273-1E0BB27B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Przebieg spotkania z koordynatorem kursu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24A0ED-CC0B-4ED8-9829-619DE0780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664"/>
            <a:ext cx="10515600" cy="466725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Prezentacja przez doktoranta zagadnień poruszanych w ramach współpracy z promotorem z odwołaniem do załączników</a:t>
            </a:r>
          </a:p>
          <a:p>
            <a:pPr>
              <a:lnSpc>
                <a:spcPct val="150000"/>
              </a:lnSpc>
            </a:pPr>
            <a:r>
              <a:rPr lang="pl-PL" dirty="0"/>
              <a:t>Dodatkowe pytania ze strony koordynatora kursu, najczęściej dotyczące statusu publikacji lub wniosku o finansowanie projektu badawczego</a:t>
            </a:r>
          </a:p>
          <a:p>
            <a:pPr>
              <a:lnSpc>
                <a:spcPct val="150000"/>
              </a:lnSpc>
            </a:pPr>
            <a:r>
              <a:rPr lang="pl-PL" dirty="0"/>
              <a:t>I termin: między 30 stycznia a 3 lutego 2023 r.</a:t>
            </a:r>
          </a:p>
          <a:p>
            <a:pPr>
              <a:lnSpc>
                <a:spcPct val="150000"/>
              </a:lnSpc>
            </a:pPr>
            <a:r>
              <a:rPr lang="pl-PL" dirty="0"/>
              <a:t>II termin: 15 lutego 2023 r.</a:t>
            </a:r>
          </a:p>
        </p:txBody>
      </p:sp>
    </p:spTree>
    <p:extLst>
      <p:ext uri="{BB962C8B-B14F-4D97-AF65-F5344CB8AC3E}">
        <p14:creationId xmlns:p14="http://schemas.microsoft.com/office/powerpoint/2010/main" val="242607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32F87B-29B5-499D-9FCF-CAF4720A5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Kurs obowiązkowy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CE1A32-CCD5-460F-ADE5-D0A3858AF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Od I do VIII semestru</a:t>
            </a:r>
          </a:p>
          <a:p>
            <a:pPr>
              <a:lnSpc>
                <a:spcPct val="150000"/>
              </a:lnSpc>
            </a:pPr>
            <a:r>
              <a:rPr lang="pl-PL" dirty="0"/>
              <a:t>Po 15 h/semestr</a:t>
            </a:r>
          </a:p>
          <a:p>
            <a:pPr>
              <a:lnSpc>
                <a:spcPct val="150000"/>
              </a:lnSpc>
            </a:pPr>
            <a:r>
              <a:rPr lang="pl-PL" dirty="0"/>
              <a:t>Zaliczenie z oceną na koniec każdego roku akademickiego</a:t>
            </a:r>
          </a:p>
          <a:p>
            <a:pPr>
              <a:lnSpc>
                <a:spcPct val="150000"/>
              </a:lnSpc>
            </a:pPr>
            <a:r>
              <a:rPr lang="pl-PL" dirty="0"/>
              <a:t>Ale rozmowa doktoranta z koordynatorem na koniec każdego semestru (online)</a:t>
            </a:r>
          </a:p>
          <a:p>
            <a:pPr>
              <a:lnSpc>
                <a:spcPct val="150000"/>
              </a:lnSpc>
            </a:pPr>
            <a:r>
              <a:rPr lang="pl-PL" dirty="0"/>
              <a:t>Koordynator kursu: Prof. dr hab. Katarzyna Stolarz-Skrzypek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328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0166B9-84BD-4F6B-B593-4C741E1A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Promotor - godziny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2FF38B-6BD8-48E7-B072-8E63856DA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Promotorzy zatrudnieni na stanowiskach badawczo-dydaktycznych otrzymują do pensum 30 h</a:t>
            </a:r>
          </a:p>
          <a:p>
            <a:pPr>
              <a:lnSpc>
                <a:spcPct val="150000"/>
              </a:lnSpc>
            </a:pPr>
            <a:r>
              <a:rPr lang="pl-PL" dirty="0"/>
              <a:t>Promotor może podzielić się godzinami z drugim promotorem lub promotorem pomocniczym</a:t>
            </a:r>
          </a:p>
          <a:p>
            <a:pPr>
              <a:lnSpc>
                <a:spcPct val="150000"/>
              </a:lnSpc>
            </a:pPr>
            <a:r>
              <a:rPr lang="pl-PL" dirty="0"/>
              <a:t>Podział godzin do pensum między promotorów wymaga złożenia odpowiedniego pisma w Biurze </a:t>
            </a:r>
            <a:r>
              <a:rPr lang="pl-PL" dirty="0" err="1"/>
              <a:t>SDNMiNoZ</a:t>
            </a:r>
            <a:r>
              <a:rPr lang="pl-PL" dirty="0"/>
              <a:t>, podpisanego przez obu promotorów/promotora i promotora pomocniczego</a:t>
            </a:r>
          </a:p>
        </p:txBody>
      </p:sp>
    </p:spTree>
    <p:extLst>
      <p:ext uri="{BB962C8B-B14F-4D97-AF65-F5344CB8AC3E}">
        <p14:creationId xmlns:p14="http://schemas.microsoft.com/office/powerpoint/2010/main" val="287487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AC5E3-9843-4E3B-81DE-F14EB81C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Formularz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E9DE4C-C1FE-4E77-A5D2-DCD15887E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Doktorant składa </a:t>
            </a:r>
            <a:r>
              <a:rPr lang="pl-PL" sz="2000" i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sekretariacie </a:t>
            </a:r>
            <a:r>
              <a:rPr lang="pl-PL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SDNMiNoZ</a:t>
            </a:r>
            <a:r>
              <a:rPr lang="pl-PL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uzupełniony formularz – do końca semestru.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Doktorant jest zobowiązany do prowadzenia portfolio dokumentującego przebieg indywidualnych warsztatów z promotorem.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Portfolio doktorant przechowuje przez cały okres realizacji studiów w </a:t>
            </a:r>
            <a:r>
              <a:rPr lang="pl-PL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SDNMiNoZ</a:t>
            </a:r>
            <a:r>
              <a:rPr lang="pl-PL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następnie jest ono przechowywane w jednostce realizacji tematu badawczego przez okres co najmniej jednego roku akademickiego.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35602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D0C106B-16FA-45F3-836F-19011E99C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753" y="2438401"/>
            <a:ext cx="3667036" cy="37795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Data </a:t>
            </a:r>
            <a:r>
              <a:rPr kumimoji="0" lang="en-US" altLang="pl-PL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wpłynięcia</a:t>
            </a: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pl-PL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sprawozdania</a:t>
            </a: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pl-PL" b="0" i="1" u="none" strike="noStrike" cap="none" normalizeH="0" baseline="0" dirty="0">
                <a:ln>
                  <a:noFill/>
                </a:ln>
                <a:effectLst/>
                <a:latin typeface="+mn-lt"/>
              </a:rPr>
              <a:t>(</a:t>
            </a:r>
            <a:r>
              <a:rPr kumimoji="0" lang="en-US" altLang="pl-PL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wypełnia</a:t>
            </a:r>
            <a:r>
              <a:rPr kumimoji="0" lang="en-US" altLang="pl-PL" b="0" i="1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pl-PL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pracownik</a:t>
            </a:r>
            <a:r>
              <a:rPr kumimoji="0" lang="en-US" altLang="pl-PL" b="0" i="1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pl-PL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SDNMiNZ</a:t>
            </a:r>
            <a:r>
              <a:rPr kumimoji="0" lang="en-US" altLang="pl-PL" b="0" i="1" u="none" strike="noStrike" cap="none" normalizeH="0" baseline="0" dirty="0">
                <a:ln>
                  <a:noFill/>
                </a:ln>
                <a:effectLst/>
                <a:latin typeface="+mn-lt"/>
              </a:rPr>
              <a:t>)</a:t>
            </a: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…………………..</a:t>
            </a:r>
            <a:endParaRPr kumimoji="0" lang="en-US" altLang="pl-PL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pl-PL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Dotyczy</a:t>
            </a: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pl-PL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doktoranta</a:t>
            </a: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pl-PL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programu</a:t>
            </a: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pl-PL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doktorskiego</a:t>
            </a: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w d</a:t>
            </a:r>
            <a:r>
              <a:rPr kumimoji="0" lang="pl-PL" altLang="pl-PL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yscyplini</a:t>
            </a:r>
            <a:r>
              <a:rPr kumimoji="0" lang="en-US" altLang="pl-PL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e</a:t>
            </a:r>
            <a:r>
              <a:rPr kumimoji="0" lang="en-US" altLang="pl-PL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…………………………</a:t>
            </a: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pl-PL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545008D-D92B-4FBC-96A7-521F5EB49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38438"/>
              </p:ext>
            </p:extLst>
          </p:nvPr>
        </p:nvGraphicFramePr>
        <p:xfrm>
          <a:off x="1031088" y="804665"/>
          <a:ext cx="5490769" cy="524867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977168">
                  <a:extLst>
                    <a:ext uri="{9D8B030D-6E8A-4147-A177-3AD203B41FA5}">
                      <a16:colId xmlns:a16="http://schemas.microsoft.com/office/drawing/2014/main" val="75429721"/>
                    </a:ext>
                  </a:extLst>
                </a:gridCol>
                <a:gridCol w="513601">
                  <a:extLst>
                    <a:ext uri="{9D8B030D-6E8A-4147-A177-3AD203B41FA5}">
                      <a16:colId xmlns:a16="http://schemas.microsoft.com/office/drawing/2014/main" val="111213175"/>
                    </a:ext>
                  </a:extLst>
                </a:gridCol>
              </a:tblGrid>
              <a:tr h="110920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Imię i nazwisko doktoranta: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89" marR="37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89" marR="37789" marT="0" marB="0"/>
                </a:tc>
                <a:extLst>
                  <a:ext uri="{0D108BD9-81ED-4DB2-BD59-A6C34878D82A}">
                    <a16:rowId xmlns:a16="http://schemas.microsoft.com/office/drawing/2014/main" val="3556044760"/>
                  </a:ext>
                </a:extLst>
              </a:tr>
              <a:tr h="110920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Jednostka realizacji tematu badawczego: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89" marR="37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89" marR="37789" marT="0" marB="0"/>
                </a:tc>
                <a:extLst>
                  <a:ext uri="{0D108BD9-81ED-4DB2-BD59-A6C34878D82A}">
                    <a16:rowId xmlns:a16="http://schemas.microsoft.com/office/drawing/2014/main" val="2154333983"/>
                  </a:ext>
                </a:extLst>
              </a:tr>
              <a:tr h="110920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Promotor/promotorzy/promotor pomocniczy*: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(tytuł naukowy, imię i nazwisko)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89" marR="37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89" marR="37789" marT="0" marB="0"/>
                </a:tc>
                <a:extLst>
                  <a:ext uri="{0D108BD9-81ED-4DB2-BD59-A6C34878D82A}">
                    <a16:rowId xmlns:a16="http://schemas.microsoft.com/office/drawing/2014/main" val="3923068750"/>
                  </a:ext>
                </a:extLst>
              </a:tr>
              <a:tr h="192106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Temat badawczy: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89" marR="37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89" marR="37789" marT="0" marB="0"/>
                </a:tc>
                <a:extLst>
                  <a:ext uri="{0D108BD9-81ED-4DB2-BD59-A6C34878D82A}">
                    <a16:rowId xmlns:a16="http://schemas.microsoft.com/office/drawing/2014/main" val="4080149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19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FCAD76E4-86B4-4892-969E-1D103B33F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31" y="2438400"/>
            <a:ext cx="3505494" cy="37854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pl-PL" sz="2000" b="1" i="0" u="none" strike="noStrike" cap="none" normalizeH="0" baseline="0">
                <a:ln>
                  <a:noFill/>
                </a:ln>
                <a:effectLst/>
              </a:rPr>
              <a:t>Zestawienie czasu trwania warsztatów</a:t>
            </a:r>
            <a:endParaRPr kumimoji="0" lang="en-US" altLang="pl-PL" sz="20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pl-PL" sz="2000" b="0" i="1" u="none" strike="noStrike" cap="none" normalizeH="0" baseline="0">
                <a:ln>
                  <a:noFill/>
                </a:ln>
                <a:effectLst/>
              </a:rPr>
              <a:t>*W razie potrzeby kontynuować w kolejnych wierszach</a:t>
            </a:r>
            <a:endParaRPr kumimoji="0" lang="en-US" altLang="pl-PL" sz="20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pl-PL" sz="2000" b="0" i="1" u="none" strike="noStrike" cap="none" normalizeH="0" baseline="0">
                <a:ln>
                  <a:noFill/>
                </a:ln>
                <a:effectLst/>
              </a:rPr>
              <a:t>**Liczba godzin dydaktycznych przedmiotu „Indywidualne warsztaty z promotorem” wynosi łącznie 15 godzin  w każdym semestrze</a:t>
            </a:r>
            <a:endParaRPr kumimoji="0" lang="en-US" altLang="pl-PL" sz="20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2D5D1A0-C1B3-4BFD-B8A1-FF81A6D29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542418"/>
              </p:ext>
            </p:extLst>
          </p:nvPr>
        </p:nvGraphicFramePr>
        <p:xfrm>
          <a:off x="5405862" y="1846792"/>
          <a:ext cx="6019333" cy="3161171"/>
        </p:xfrm>
        <a:graphic>
          <a:graphicData uri="http://schemas.openxmlformats.org/drawingml/2006/table">
            <a:tbl>
              <a:tblPr firstRow="1" firstCol="1" bandRow="1"/>
              <a:tblGrid>
                <a:gridCol w="694752">
                  <a:extLst>
                    <a:ext uri="{9D8B030D-6E8A-4147-A177-3AD203B41FA5}">
                      <a16:colId xmlns:a16="http://schemas.microsoft.com/office/drawing/2014/main" val="2651520415"/>
                    </a:ext>
                  </a:extLst>
                </a:gridCol>
                <a:gridCol w="3311414">
                  <a:extLst>
                    <a:ext uri="{9D8B030D-6E8A-4147-A177-3AD203B41FA5}">
                      <a16:colId xmlns:a16="http://schemas.microsoft.com/office/drawing/2014/main" val="1308912833"/>
                    </a:ext>
                  </a:extLst>
                </a:gridCol>
                <a:gridCol w="2013167">
                  <a:extLst>
                    <a:ext uri="{9D8B030D-6E8A-4147-A177-3AD203B41FA5}">
                      <a16:colId xmlns:a16="http://schemas.microsoft.com/office/drawing/2014/main" val="28106681"/>
                    </a:ext>
                  </a:extLst>
                </a:gridCol>
              </a:tblGrid>
              <a:tr h="127112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 spotkania (data, godzina rozpoczęcia, godzina zakończenia) *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godzin dydaktycznych**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576252"/>
                  </a:ext>
                </a:extLst>
              </a:tr>
              <a:tr h="47251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08552"/>
                  </a:ext>
                </a:extLst>
              </a:tr>
              <a:tr h="47251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001205"/>
                  </a:ext>
                </a:extLst>
              </a:tr>
              <a:tr h="47251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797635"/>
                  </a:ext>
                </a:extLst>
              </a:tr>
              <a:tr h="47251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RAZEM: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902" marR="108902" marT="151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83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225F22B-B0B0-4AEA-8F89-DD1C40037C8F}"/>
              </a:ext>
            </a:extLst>
          </p:cNvPr>
          <p:cNvSpPr txBox="1"/>
          <p:nvPr/>
        </p:nvSpPr>
        <p:spPr>
          <a:xfrm>
            <a:off x="2087418" y="3244431"/>
            <a:ext cx="7056582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Zestawienie treści merytorycznej warsztatów.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6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B15D883-3693-4DC9-82F4-3239033AB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208901"/>
              </p:ext>
            </p:extLst>
          </p:nvPr>
        </p:nvGraphicFramePr>
        <p:xfrm>
          <a:off x="643467" y="928683"/>
          <a:ext cx="10905067" cy="5000636"/>
        </p:xfrm>
        <a:graphic>
          <a:graphicData uri="http://schemas.openxmlformats.org/drawingml/2006/table">
            <a:tbl>
              <a:tblPr firstRow="1" firstCol="1" bandRow="1"/>
              <a:tblGrid>
                <a:gridCol w="1090037">
                  <a:extLst>
                    <a:ext uri="{9D8B030D-6E8A-4147-A177-3AD203B41FA5}">
                      <a16:colId xmlns:a16="http://schemas.microsoft.com/office/drawing/2014/main" val="3880584693"/>
                    </a:ext>
                  </a:extLst>
                </a:gridCol>
                <a:gridCol w="4484266">
                  <a:extLst>
                    <a:ext uri="{9D8B030D-6E8A-4147-A177-3AD203B41FA5}">
                      <a16:colId xmlns:a16="http://schemas.microsoft.com/office/drawing/2014/main" val="326041489"/>
                    </a:ext>
                  </a:extLst>
                </a:gridCol>
                <a:gridCol w="2381255">
                  <a:extLst>
                    <a:ext uri="{9D8B030D-6E8A-4147-A177-3AD203B41FA5}">
                      <a16:colId xmlns:a16="http://schemas.microsoft.com/office/drawing/2014/main" val="3519890972"/>
                    </a:ext>
                  </a:extLst>
                </a:gridCol>
                <a:gridCol w="2949509">
                  <a:extLst>
                    <a:ext uri="{9D8B030D-6E8A-4147-A177-3AD203B41FA5}">
                      <a16:colId xmlns:a16="http://schemas.microsoft.com/office/drawing/2014/main" val="3959999816"/>
                    </a:ext>
                  </a:extLst>
                </a:gridCol>
              </a:tblGrid>
              <a:tr h="1017210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Rodzaj 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godzin dydaktycznych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Dokumentacja w portfolio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400883"/>
                  </a:ext>
                </a:extLst>
              </a:tr>
              <a:tr h="1483108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Przygotowanie wniosku do komisji bioetycznej/komisji badań na zwierzętach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Wniosek - kopia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6051"/>
                  </a:ext>
                </a:extLst>
              </a:tr>
              <a:tr h="1017210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Przygotowanie wniosku o finansowanie projektu badawczego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Wniosek - kopia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947922"/>
                  </a:ext>
                </a:extLst>
              </a:tr>
              <a:tr h="1483108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Przygotowanie wniosku o finansowanie projektu szkoleniowego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Wniosek - kopia</a:t>
                      </a:r>
                      <a:endParaRPr lang="pl-PL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63" marR="127063" marT="176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395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90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1EB17B1-88ED-47CC-B386-4BBF86547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55064"/>
              </p:ext>
            </p:extLst>
          </p:nvPr>
        </p:nvGraphicFramePr>
        <p:xfrm>
          <a:off x="643467" y="1571328"/>
          <a:ext cx="10905068" cy="3715346"/>
        </p:xfrm>
        <a:graphic>
          <a:graphicData uri="http://schemas.openxmlformats.org/drawingml/2006/table">
            <a:tbl>
              <a:tblPr firstRow="1" firstCol="1" bandRow="1"/>
              <a:tblGrid>
                <a:gridCol w="1377083">
                  <a:extLst>
                    <a:ext uri="{9D8B030D-6E8A-4147-A177-3AD203B41FA5}">
                      <a16:colId xmlns:a16="http://schemas.microsoft.com/office/drawing/2014/main" val="3039449394"/>
                    </a:ext>
                  </a:extLst>
                </a:gridCol>
                <a:gridCol w="4921214">
                  <a:extLst>
                    <a:ext uri="{9D8B030D-6E8A-4147-A177-3AD203B41FA5}">
                      <a16:colId xmlns:a16="http://schemas.microsoft.com/office/drawing/2014/main" val="26879740"/>
                    </a:ext>
                  </a:extLst>
                </a:gridCol>
                <a:gridCol w="1117787">
                  <a:extLst>
                    <a:ext uri="{9D8B030D-6E8A-4147-A177-3AD203B41FA5}">
                      <a16:colId xmlns:a16="http://schemas.microsoft.com/office/drawing/2014/main" val="2815612560"/>
                    </a:ext>
                  </a:extLst>
                </a:gridCol>
                <a:gridCol w="3488984">
                  <a:extLst>
                    <a:ext uri="{9D8B030D-6E8A-4147-A177-3AD203B41FA5}">
                      <a16:colId xmlns:a16="http://schemas.microsoft.com/office/drawing/2014/main" val="2896573626"/>
                    </a:ext>
                  </a:extLst>
                </a:gridCol>
              </a:tblGrid>
              <a:tr h="891411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Omówienie metod badawczych/wyników badań/bazy danych/analiz statystycznych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Sprawozdanie doktoranta, max. 2 strony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367982"/>
                  </a:ext>
                </a:extLst>
              </a:tr>
              <a:tr h="483131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Przygotowanie publikacji do druku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Manuskrypt publikacji - kopia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797395"/>
                  </a:ext>
                </a:extLst>
              </a:tr>
              <a:tr h="483131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Przygotowanie abstraktu na konferencję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Abstrakt - kopia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841433"/>
                  </a:ext>
                </a:extLst>
              </a:tr>
              <a:tr h="483131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Przygotowanie prezentacji konferencyjnej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Prezentacja - kopia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176026"/>
                  </a:ext>
                </a:extLst>
              </a:tr>
              <a:tr h="891411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 – </a:t>
                      </a:r>
                      <a:r>
                        <a:rPr lang="pl-PL" sz="1800" b="0" i="1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wymienić jakie?……………………………….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Odpowiednia dokumentacja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04062"/>
                  </a:ext>
                </a:extLst>
              </a:tr>
              <a:tr h="483131">
                <a:tc>
                  <a:txBody>
                    <a:bodyPr/>
                    <a:lstStyle/>
                    <a:p>
                      <a:pPr marL="228600"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 godzin dydaktycznych: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349" marR="111349" marT="154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016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231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558</Words>
  <Application>Microsoft Office PowerPoint</Application>
  <PresentationFormat>Panoramiczny</PresentationFormat>
  <Paragraphs>111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Indywidualne warsztaty z promotorem</vt:lpstr>
      <vt:lpstr>Kurs obowiązkowy</vt:lpstr>
      <vt:lpstr>Promotor - godziny</vt:lpstr>
      <vt:lpstr>Formularz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Portfolio</vt:lpstr>
      <vt:lpstr>Przed spotkaniem z koordynatorem</vt:lpstr>
      <vt:lpstr>Przebieg spotkania z koordynatorem kursu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Indywidualne warsztaty z promotorem</dc:title>
  <dc:creator>Katarzyna S</dc:creator>
  <cp:lastModifiedBy>Katarzyna S</cp:lastModifiedBy>
  <cp:revision>6</cp:revision>
  <dcterms:created xsi:type="dcterms:W3CDTF">2021-12-05T21:55:10Z</dcterms:created>
  <dcterms:modified xsi:type="dcterms:W3CDTF">2022-12-07T22:30:38Z</dcterms:modified>
</cp:coreProperties>
</file>