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3" r:id="rId4"/>
    <p:sldId id="259" r:id="rId5"/>
    <p:sldId id="268" r:id="rId6"/>
    <p:sldId id="269" r:id="rId7"/>
    <p:sldId id="265" r:id="rId8"/>
    <p:sldId id="270" r:id="rId9"/>
    <p:sldId id="271" r:id="rId10"/>
    <p:sldId id="258" r:id="rId11"/>
    <p:sldId id="272" r:id="rId12"/>
    <p:sldId id="267" r:id="rId13"/>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Styl jasny 3 — Ak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D7B26C5-4107-4FEC-AEDC-1716B250A1EF}" styleName="Styl jasny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0B73B0-8CE0-4DED-BF6C-71C2793314A5}"/>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CC126441-D4FD-4224-9502-F1C2D65DD1A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191EF146-F6AF-4DEB-8ADF-70617C49F7C2}"/>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5" name="Symbol zastępczy stopki 4">
            <a:extLst>
              <a:ext uri="{FF2B5EF4-FFF2-40B4-BE49-F238E27FC236}">
                <a16:creationId xmlns:a16="http://schemas.microsoft.com/office/drawing/2014/main" id="{13CE21C6-531C-4EAC-A9E7-6033BD98C26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9DFB982-3E01-485E-B290-5776375A8F1A}"/>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2416381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237EEB8-7720-4053-A4FB-1D52AE9D03F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926177D4-51E8-4A94-AEF2-590CC1AA2268}"/>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9239F56-B2C6-43D1-97A7-03C4EAD893B3}"/>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5" name="Symbol zastępczy stopki 4">
            <a:extLst>
              <a:ext uri="{FF2B5EF4-FFF2-40B4-BE49-F238E27FC236}">
                <a16:creationId xmlns:a16="http://schemas.microsoft.com/office/drawing/2014/main" id="{05E2DC36-A72B-4F3E-95E7-C5AF40021CC6}"/>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AB7B9AA-B1D9-4FF4-8DA7-EB5D99C16C5A}"/>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216407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4E9CA4C3-6F58-496E-8903-CA34965517FC}"/>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0FC6DC24-E757-4F20-95DE-A86B0D472BC8}"/>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9EF7B2A-8196-489A-AFC0-D475EC8ED982}"/>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5" name="Symbol zastępczy stopki 4">
            <a:extLst>
              <a:ext uri="{FF2B5EF4-FFF2-40B4-BE49-F238E27FC236}">
                <a16:creationId xmlns:a16="http://schemas.microsoft.com/office/drawing/2014/main" id="{CB124029-D64B-4FED-B686-49E23D0FAFD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6FE0BDF-1D9A-46FE-9ED1-3A4FADE69899}"/>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3298402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6DB9130-58E0-4337-A5C4-8D048824474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0E863D9-377C-4C7D-9EB2-C24FA50BB033}"/>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56BC95B-C58F-43F8-9056-7B680FFB3AE8}"/>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5" name="Symbol zastępczy stopki 4">
            <a:extLst>
              <a:ext uri="{FF2B5EF4-FFF2-40B4-BE49-F238E27FC236}">
                <a16:creationId xmlns:a16="http://schemas.microsoft.com/office/drawing/2014/main" id="{B849FB8E-4990-4A54-8832-84D1C706F86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6E9C672-898D-4871-A118-4AD0BFC85594}"/>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1893929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2F8822-ADE3-44B8-A028-2AFDC2C6E506}"/>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93E83B3C-CBF1-4C17-80BB-39CC5BBF06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6B1A727F-EE9E-40EE-99E8-CB189C301DE4}"/>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5" name="Symbol zastępczy stopki 4">
            <a:extLst>
              <a:ext uri="{FF2B5EF4-FFF2-40B4-BE49-F238E27FC236}">
                <a16:creationId xmlns:a16="http://schemas.microsoft.com/office/drawing/2014/main" id="{D714BE4F-A8E1-482D-A4A2-85E5E56B0AE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537F823-7283-4D66-AD17-AE7B58690CAF}"/>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973058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CC10A6F-1C52-48A7-B7B6-C4464A64619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0B984BD-79F1-4867-8282-965F2AB10C2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95F96AA2-B4E8-4692-B3C4-5052BE516573}"/>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83E1497-9C8C-4F5C-B3A2-4FE51EA223E0}"/>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6" name="Symbol zastępczy stopki 5">
            <a:extLst>
              <a:ext uri="{FF2B5EF4-FFF2-40B4-BE49-F238E27FC236}">
                <a16:creationId xmlns:a16="http://schemas.microsoft.com/office/drawing/2014/main" id="{BF03DBD9-4FAD-49E1-BFC9-CC7B1D75886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765D80E-BA13-47DD-A8B1-C241778B9013}"/>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2606024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9A842CB-4913-401D-9CF5-9E0165F4BB56}"/>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3A0ED980-3997-4225-BC4F-1871884874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9404E6FE-6149-410F-8750-1095A1043ED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BF7276E-522B-429C-AE54-67C38A88AA9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D9E8CF3E-53A2-4795-B559-4B2BFAA8A0CA}"/>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9335F279-F8AE-495B-B214-DAF74155BD64}"/>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8" name="Symbol zastępczy stopki 7">
            <a:extLst>
              <a:ext uri="{FF2B5EF4-FFF2-40B4-BE49-F238E27FC236}">
                <a16:creationId xmlns:a16="http://schemas.microsoft.com/office/drawing/2014/main" id="{CE57F833-52FE-41D8-A5F1-71114E161802}"/>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94F11896-82D6-41E5-9D93-BC75E4AF9978}"/>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158638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A1E7B9F-AAFC-475F-9085-CD77FF58EEE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C259F112-688F-43CF-B557-656D86202140}"/>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4" name="Symbol zastępczy stopki 3">
            <a:extLst>
              <a:ext uri="{FF2B5EF4-FFF2-40B4-BE49-F238E27FC236}">
                <a16:creationId xmlns:a16="http://schemas.microsoft.com/office/drawing/2014/main" id="{61753D90-18B1-4272-B4AE-D298001DE8C1}"/>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6FFEA59-EF82-4FC8-8182-9856B065A29D}"/>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3624303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125DD9B7-EC30-4051-B43B-9F13E37215BD}"/>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3" name="Symbol zastępczy stopki 2">
            <a:extLst>
              <a:ext uri="{FF2B5EF4-FFF2-40B4-BE49-F238E27FC236}">
                <a16:creationId xmlns:a16="http://schemas.microsoft.com/office/drawing/2014/main" id="{90B327F6-9C0A-45AC-B1F0-74CCB2137F1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011C4E28-C87D-4A43-8DE1-C04E51E0CFFC}"/>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633388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8A1FA5B-7CAD-486D-ABD4-B06D451E6746}"/>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EF5E3651-5360-410F-83B6-7C3EEEF114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DF641848-7ADC-4ACB-ADEC-52B1272F04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D61762C6-1191-4414-BC40-6EF880BB10C4}"/>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6" name="Symbol zastępczy stopki 5">
            <a:extLst>
              <a:ext uri="{FF2B5EF4-FFF2-40B4-BE49-F238E27FC236}">
                <a16:creationId xmlns:a16="http://schemas.microsoft.com/office/drawing/2014/main" id="{88D7D4E3-B043-4AF2-808B-666DE49290D3}"/>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EDC65996-6BC5-4D9C-B0C1-82A5737286F5}"/>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127594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6EE84E1-669A-40DB-92FA-E44FA6EEC96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BFB27C36-DD28-416E-B3B8-F6B2EBACEEA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0488AD5D-B4B7-4DA0-8D6A-86A30A4C0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731B50CA-6361-4A66-B60F-10683832CC60}"/>
              </a:ext>
            </a:extLst>
          </p:cNvPr>
          <p:cNvSpPr>
            <a:spLocks noGrp="1"/>
          </p:cNvSpPr>
          <p:nvPr>
            <p:ph type="dt" sz="half" idx="10"/>
          </p:nvPr>
        </p:nvSpPr>
        <p:spPr/>
        <p:txBody>
          <a:bodyPr/>
          <a:lstStyle/>
          <a:p>
            <a:fld id="{D6AC10E5-2654-44DF-A524-1E2FA3C11020}" type="datetimeFigureOut">
              <a:rPr lang="pl-PL" smtClean="0"/>
              <a:t>09.12.2022</a:t>
            </a:fld>
            <a:endParaRPr lang="pl-PL"/>
          </a:p>
        </p:txBody>
      </p:sp>
      <p:sp>
        <p:nvSpPr>
          <p:cNvPr id="6" name="Symbol zastępczy stopki 5">
            <a:extLst>
              <a:ext uri="{FF2B5EF4-FFF2-40B4-BE49-F238E27FC236}">
                <a16:creationId xmlns:a16="http://schemas.microsoft.com/office/drawing/2014/main" id="{6781DC14-558D-44DE-A340-30BE99E47077}"/>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132F2C3-1E26-4DDB-AE4F-EA0E560D47A2}"/>
              </a:ext>
            </a:extLst>
          </p:cNvPr>
          <p:cNvSpPr>
            <a:spLocks noGrp="1"/>
          </p:cNvSpPr>
          <p:nvPr>
            <p:ph type="sldNum" sz="quarter" idx="12"/>
          </p:nvPr>
        </p:nvSpPr>
        <p:spPr/>
        <p:txBody>
          <a:bodyPr/>
          <a:lstStyle/>
          <a:p>
            <a:fld id="{30FF977B-65C5-4BF9-968A-3E566D14D48B}" type="slidenum">
              <a:rPr lang="pl-PL" smtClean="0"/>
              <a:t>‹#›</a:t>
            </a:fld>
            <a:endParaRPr lang="pl-PL"/>
          </a:p>
        </p:txBody>
      </p:sp>
    </p:spTree>
    <p:extLst>
      <p:ext uri="{BB962C8B-B14F-4D97-AF65-F5344CB8AC3E}">
        <p14:creationId xmlns:p14="http://schemas.microsoft.com/office/powerpoint/2010/main" val="2613602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68E1E221-6AB6-4881-8091-8B17BE69C9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85B54592-47F5-4E51-BB82-A7FBE1BAFB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38BEDFBE-7904-49DB-82D8-0036AA73BE0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AC10E5-2654-44DF-A524-1E2FA3C11020}" type="datetimeFigureOut">
              <a:rPr lang="pl-PL" smtClean="0"/>
              <a:t>09.12.2022</a:t>
            </a:fld>
            <a:endParaRPr lang="pl-PL"/>
          </a:p>
        </p:txBody>
      </p:sp>
      <p:sp>
        <p:nvSpPr>
          <p:cNvPr id="5" name="Symbol zastępczy stopki 4">
            <a:extLst>
              <a:ext uri="{FF2B5EF4-FFF2-40B4-BE49-F238E27FC236}">
                <a16:creationId xmlns:a16="http://schemas.microsoft.com/office/drawing/2014/main" id="{6DCF8075-ED05-4F07-958F-A924061D5B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A1481BC-07C5-4990-A063-40FAECFB4C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FF977B-65C5-4BF9-968A-3E566D14D48B}" type="slidenum">
              <a:rPr lang="pl-PL" smtClean="0"/>
              <a:t>‹#›</a:t>
            </a:fld>
            <a:endParaRPr lang="pl-PL"/>
          </a:p>
        </p:txBody>
      </p:sp>
    </p:spTree>
    <p:extLst>
      <p:ext uri="{BB962C8B-B14F-4D97-AF65-F5344CB8AC3E}">
        <p14:creationId xmlns:p14="http://schemas.microsoft.com/office/powerpoint/2010/main" val="10772911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5648ED9-ABBA-48B4-ADC1-39DFDFE8FFC3}"/>
              </a:ext>
            </a:extLst>
          </p:cNvPr>
          <p:cNvSpPr>
            <a:spLocks noGrp="1"/>
          </p:cNvSpPr>
          <p:nvPr>
            <p:ph type="ctrTitle"/>
          </p:nvPr>
        </p:nvSpPr>
        <p:spPr/>
        <p:txBody>
          <a:bodyPr>
            <a:normAutofit/>
          </a:bodyPr>
          <a:lstStyle/>
          <a:p>
            <a:r>
              <a:rPr lang="pl-PL" dirty="0" err="1"/>
              <a:t>Individual</a:t>
            </a:r>
            <a:r>
              <a:rPr lang="pl-PL" dirty="0"/>
              <a:t> </a:t>
            </a:r>
            <a:r>
              <a:rPr lang="pl-PL" dirty="0" err="1"/>
              <a:t>workshop</a:t>
            </a:r>
            <a:r>
              <a:rPr lang="pl-PL" dirty="0"/>
              <a:t> with promotor</a:t>
            </a:r>
          </a:p>
        </p:txBody>
      </p:sp>
      <p:sp>
        <p:nvSpPr>
          <p:cNvPr id="3" name="Podtytuł 2">
            <a:extLst>
              <a:ext uri="{FF2B5EF4-FFF2-40B4-BE49-F238E27FC236}">
                <a16:creationId xmlns:a16="http://schemas.microsoft.com/office/drawing/2014/main" id="{5B5C3627-948B-4D7B-8FAB-6580A194E329}"/>
              </a:ext>
            </a:extLst>
          </p:cNvPr>
          <p:cNvSpPr>
            <a:spLocks noGrp="1"/>
          </p:cNvSpPr>
          <p:nvPr>
            <p:ph type="subTitle" idx="1"/>
          </p:nvPr>
        </p:nvSpPr>
        <p:spPr/>
        <p:txBody>
          <a:bodyPr/>
          <a:lstStyle/>
          <a:p>
            <a:r>
              <a:rPr lang="pl-PL" dirty="0"/>
              <a:t>Information </a:t>
            </a:r>
            <a:r>
              <a:rPr lang="pl-PL" dirty="0" err="1"/>
              <a:t>about</a:t>
            </a:r>
            <a:r>
              <a:rPr lang="pl-PL" dirty="0"/>
              <a:t> </a:t>
            </a:r>
            <a:r>
              <a:rPr lang="pl-PL" dirty="0" err="1"/>
              <a:t>getting</a:t>
            </a:r>
            <a:r>
              <a:rPr lang="pl-PL" dirty="0"/>
              <a:t> </a:t>
            </a:r>
            <a:r>
              <a:rPr lang="pl-PL" dirty="0" err="1"/>
              <a:t>course</a:t>
            </a:r>
            <a:r>
              <a:rPr lang="pl-PL" dirty="0"/>
              <a:t> </a:t>
            </a:r>
            <a:r>
              <a:rPr lang="pl-PL" dirty="0" err="1"/>
              <a:t>credit</a:t>
            </a:r>
            <a:endParaRPr lang="pl-PL" dirty="0"/>
          </a:p>
        </p:txBody>
      </p:sp>
    </p:spTree>
    <p:extLst>
      <p:ext uri="{BB962C8B-B14F-4D97-AF65-F5344CB8AC3E}">
        <p14:creationId xmlns:p14="http://schemas.microsoft.com/office/powerpoint/2010/main" val="2564825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B7F1061-A4C1-4203-9BC7-D3BBB45DF37C}"/>
              </a:ext>
            </a:extLst>
          </p:cNvPr>
          <p:cNvSpPr>
            <a:spLocks noGrp="1"/>
          </p:cNvSpPr>
          <p:nvPr>
            <p:ph type="title"/>
          </p:nvPr>
        </p:nvSpPr>
        <p:spPr/>
        <p:txBody>
          <a:bodyPr/>
          <a:lstStyle/>
          <a:p>
            <a:r>
              <a:rPr lang="pl-PL" dirty="0"/>
              <a:t>Portfolio</a:t>
            </a:r>
          </a:p>
        </p:txBody>
      </p:sp>
      <p:sp>
        <p:nvSpPr>
          <p:cNvPr id="3" name="Symbol zastępczy zawartości 2">
            <a:extLst>
              <a:ext uri="{FF2B5EF4-FFF2-40B4-BE49-F238E27FC236}">
                <a16:creationId xmlns:a16="http://schemas.microsoft.com/office/drawing/2014/main" id="{DAA3512D-8FE0-447B-92FE-9C2D2009F21D}"/>
              </a:ext>
            </a:extLst>
          </p:cNvPr>
          <p:cNvSpPr>
            <a:spLocks noGrp="1"/>
          </p:cNvSpPr>
          <p:nvPr>
            <p:ph idx="1"/>
          </p:nvPr>
        </p:nvSpPr>
        <p:spPr>
          <a:xfrm>
            <a:off x="838200" y="1825625"/>
            <a:ext cx="10515600" cy="4667250"/>
          </a:xfrm>
        </p:spPr>
        <p:txBody>
          <a:bodyPr>
            <a:normAutofit/>
          </a:bodyPr>
          <a:lstStyle/>
          <a:p>
            <a:pPr>
              <a:lnSpc>
                <a:spcPct val="150000"/>
              </a:lnSpc>
            </a:pPr>
            <a:r>
              <a:rPr lang="pl-PL" dirty="0" err="1"/>
              <a:t>All</a:t>
            </a:r>
            <a:r>
              <a:rPr lang="pl-PL" dirty="0"/>
              <a:t> </a:t>
            </a:r>
            <a:r>
              <a:rPr lang="pl-PL" dirty="0" err="1"/>
              <a:t>documents</a:t>
            </a:r>
            <a:r>
              <a:rPr lang="pl-PL" dirty="0"/>
              <a:t> </a:t>
            </a:r>
            <a:r>
              <a:rPr lang="pl-PL" dirty="0" err="1"/>
              <a:t>produced</a:t>
            </a:r>
            <a:r>
              <a:rPr lang="pl-PL" dirty="0"/>
              <a:t> </a:t>
            </a:r>
            <a:r>
              <a:rPr lang="pl-PL" dirty="0" err="1"/>
              <a:t>during</a:t>
            </a:r>
            <a:r>
              <a:rPr lang="pl-PL" dirty="0"/>
              <a:t>/as a </a:t>
            </a:r>
            <a:r>
              <a:rPr lang="pl-PL" dirty="0" err="1"/>
              <a:t>results</a:t>
            </a:r>
            <a:r>
              <a:rPr lang="pl-PL" dirty="0"/>
              <a:t> of </a:t>
            </a:r>
            <a:r>
              <a:rPr lang="pl-PL" dirty="0" err="1"/>
              <a:t>cooperation</a:t>
            </a:r>
            <a:r>
              <a:rPr lang="pl-PL" dirty="0"/>
              <a:t> with </a:t>
            </a:r>
            <a:r>
              <a:rPr lang="pl-PL" dirty="0" err="1"/>
              <a:t>promoter</a:t>
            </a:r>
            <a:endParaRPr lang="pl-PL" dirty="0"/>
          </a:p>
          <a:p>
            <a:pPr>
              <a:lnSpc>
                <a:spcPct val="150000"/>
              </a:lnSpc>
            </a:pPr>
            <a:r>
              <a:rPr lang="pl-PL" dirty="0" err="1"/>
              <a:t>Drafts</a:t>
            </a:r>
            <a:r>
              <a:rPr lang="pl-PL" dirty="0"/>
              <a:t> </a:t>
            </a:r>
            <a:r>
              <a:rPr lang="pl-PL" dirty="0" err="1"/>
              <a:t>or</a:t>
            </a:r>
            <a:r>
              <a:rPr lang="pl-PL" dirty="0"/>
              <a:t> </a:t>
            </a:r>
            <a:r>
              <a:rPr lang="pl-PL" dirty="0" err="1"/>
              <a:t>copies</a:t>
            </a:r>
            <a:r>
              <a:rPr lang="pl-PL" dirty="0"/>
              <a:t> of </a:t>
            </a:r>
            <a:r>
              <a:rPr lang="pl-PL" dirty="0" err="1"/>
              <a:t>final</a:t>
            </a:r>
            <a:r>
              <a:rPr lang="pl-PL" dirty="0"/>
              <a:t> </a:t>
            </a:r>
            <a:r>
              <a:rPr lang="pl-PL" dirty="0" err="1"/>
              <a:t>versions</a:t>
            </a:r>
            <a:r>
              <a:rPr lang="pl-PL" dirty="0"/>
              <a:t>: </a:t>
            </a:r>
            <a:r>
              <a:rPr lang="pl-PL" dirty="0" err="1"/>
              <a:t>bioethics</a:t>
            </a:r>
            <a:r>
              <a:rPr lang="pl-PL" dirty="0"/>
              <a:t> </a:t>
            </a:r>
            <a:r>
              <a:rPr lang="pl-PL" dirty="0" err="1"/>
              <a:t>committee</a:t>
            </a:r>
            <a:r>
              <a:rPr lang="pl-PL" dirty="0"/>
              <a:t> </a:t>
            </a:r>
            <a:r>
              <a:rPr lang="pl-PL" dirty="0" err="1"/>
              <a:t>applications</a:t>
            </a:r>
            <a:r>
              <a:rPr lang="pl-PL" dirty="0"/>
              <a:t>, </a:t>
            </a:r>
            <a:r>
              <a:rPr lang="pl-PL" dirty="0" err="1"/>
              <a:t>conference</a:t>
            </a:r>
            <a:r>
              <a:rPr lang="pl-PL" dirty="0"/>
              <a:t> </a:t>
            </a:r>
            <a:r>
              <a:rPr lang="pl-PL" dirty="0" err="1"/>
              <a:t>abstracts</a:t>
            </a:r>
            <a:r>
              <a:rPr lang="pl-PL" dirty="0"/>
              <a:t>, </a:t>
            </a:r>
            <a:r>
              <a:rPr lang="pl-PL" dirty="0" err="1"/>
              <a:t>application</a:t>
            </a:r>
            <a:r>
              <a:rPr lang="pl-PL" dirty="0"/>
              <a:t> for </a:t>
            </a:r>
            <a:r>
              <a:rPr lang="pl-PL" dirty="0" err="1"/>
              <a:t>funding</a:t>
            </a:r>
            <a:r>
              <a:rPr lang="pl-PL" dirty="0"/>
              <a:t> </a:t>
            </a:r>
            <a:r>
              <a:rPr lang="pl-PL" dirty="0" err="1"/>
              <a:t>or</a:t>
            </a:r>
            <a:r>
              <a:rPr lang="pl-PL" dirty="0"/>
              <a:t> </a:t>
            </a:r>
            <a:r>
              <a:rPr lang="pl-PL" dirty="0" err="1"/>
              <a:t>mobility</a:t>
            </a:r>
            <a:r>
              <a:rPr lang="pl-PL" dirty="0"/>
              <a:t>, </a:t>
            </a:r>
            <a:r>
              <a:rPr lang="pl-PL" dirty="0" err="1"/>
              <a:t>prepared</a:t>
            </a:r>
            <a:r>
              <a:rPr lang="pl-PL" dirty="0"/>
              <a:t> </a:t>
            </a:r>
            <a:r>
              <a:rPr lang="pl-PL" dirty="0" err="1"/>
              <a:t>publication</a:t>
            </a:r>
            <a:r>
              <a:rPr lang="pl-PL" dirty="0"/>
              <a:t>(s);</a:t>
            </a:r>
          </a:p>
          <a:p>
            <a:pPr>
              <a:lnSpc>
                <a:spcPct val="150000"/>
              </a:lnSpc>
            </a:pPr>
            <a:r>
              <a:rPr lang="pl-PL" dirty="0" err="1"/>
              <a:t>PhD</a:t>
            </a:r>
            <a:r>
              <a:rPr lang="pl-PL" dirty="0"/>
              <a:t> student report on </a:t>
            </a:r>
            <a:r>
              <a:rPr lang="pl-PL" dirty="0" err="1"/>
              <a:t>research</a:t>
            </a:r>
            <a:r>
              <a:rPr lang="pl-PL" dirty="0"/>
              <a:t> </a:t>
            </a:r>
            <a:r>
              <a:rPr lang="pl-PL" dirty="0" err="1"/>
              <a:t>methods</a:t>
            </a:r>
            <a:r>
              <a:rPr lang="pl-PL" dirty="0"/>
              <a:t> </a:t>
            </a:r>
            <a:r>
              <a:rPr lang="pl-PL" dirty="0" err="1"/>
              <a:t>or</a:t>
            </a:r>
            <a:r>
              <a:rPr lang="pl-PL" dirty="0"/>
              <a:t> </a:t>
            </a:r>
            <a:r>
              <a:rPr lang="pl-PL" dirty="0" err="1"/>
              <a:t>research</a:t>
            </a:r>
            <a:r>
              <a:rPr lang="pl-PL" dirty="0"/>
              <a:t> </a:t>
            </a:r>
            <a:r>
              <a:rPr lang="pl-PL" dirty="0" err="1"/>
              <a:t>results</a:t>
            </a:r>
            <a:endParaRPr lang="pl-PL" dirty="0"/>
          </a:p>
        </p:txBody>
      </p:sp>
    </p:spTree>
    <p:extLst>
      <p:ext uri="{BB962C8B-B14F-4D97-AF65-F5344CB8AC3E}">
        <p14:creationId xmlns:p14="http://schemas.microsoft.com/office/powerpoint/2010/main" val="6113804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EC29F7-B481-9BFF-422E-4465D4C1D713}"/>
              </a:ext>
            </a:extLst>
          </p:cNvPr>
          <p:cNvSpPr>
            <a:spLocks noGrp="1"/>
          </p:cNvSpPr>
          <p:nvPr>
            <p:ph type="title"/>
          </p:nvPr>
        </p:nvSpPr>
        <p:spPr/>
        <p:txBody>
          <a:bodyPr/>
          <a:lstStyle/>
          <a:p>
            <a:r>
              <a:rPr lang="pl-PL" dirty="0" err="1"/>
              <a:t>Before</a:t>
            </a:r>
            <a:r>
              <a:rPr lang="pl-PL" dirty="0"/>
              <a:t> </a:t>
            </a:r>
            <a:r>
              <a:rPr lang="pl-PL" dirty="0" err="1"/>
              <a:t>meeting</a:t>
            </a:r>
            <a:r>
              <a:rPr lang="pl-PL" dirty="0"/>
              <a:t> the </a:t>
            </a:r>
            <a:r>
              <a:rPr lang="pl-PL" dirty="0" err="1"/>
              <a:t>coordinator</a:t>
            </a:r>
            <a:endParaRPr lang="pl-PL" dirty="0"/>
          </a:p>
        </p:txBody>
      </p:sp>
      <p:sp>
        <p:nvSpPr>
          <p:cNvPr id="4" name="Rectangle 1">
            <a:extLst>
              <a:ext uri="{FF2B5EF4-FFF2-40B4-BE49-F238E27FC236}">
                <a16:creationId xmlns:a16="http://schemas.microsoft.com/office/drawing/2014/main" id="{DBDAFD16-64F4-C61D-7152-8645AA1926CF}"/>
              </a:ext>
            </a:extLst>
          </p:cNvPr>
          <p:cNvSpPr>
            <a:spLocks noGrp="1" noChangeArrowheads="1"/>
          </p:cNvSpPr>
          <p:nvPr>
            <p:ph idx="1"/>
          </p:nvPr>
        </p:nvSpPr>
        <p:spPr bwMode="auto">
          <a:xfrm>
            <a:off x="620202" y="1345722"/>
            <a:ext cx="10440062" cy="324108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eaLnBrk="0" fontAlgn="base" hangingPunct="0">
              <a:lnSpc>
                <a:spcPct val="150000"/>
              </a:lnSpc>
              <a:spcBef>
                <a:spcPct val="0"/>
              </a:spcBef>
              <a:spcAft>
                <a:spcPct val="0"/>
              </a:spcAft>
            </a:pPr>
            <a:r>
              <a:rPr kumimoji="0" lang="pl-PL" altLang="pl-PL" sz="2400" b="0" i="0" u="none" strike="noStrike" cap="none" normalizeH="0" baseline="0" dirty="0" err="1">
                <a:ln>
                  <a:noFill/>
                </a:ln>
                <a:solidFill>
                  <a:srgbClr val="202124"/>
                </a:solidFill>
                <a:effectLst/>
                <a:latin typeface="inherit"/>
              </a:rPr>
              <a:t>Submission</a:t>
            </a:r>
            <a:r>
              <a:rPr kumimoji="0" lang="pl-PL" altLang="pl-PL" sz="2400" b="0" i="0" u="none" strike="noStrike" cap="none" normalizeH="0" baseline="0" dirty="0">
                <a:ln>
                  <a:noFill/>
                </a:ln>
                <a:solidFill>
                  <a:srgbClr val="202124"/>
                </a:solidFill>
                <a:effectLst/>
                <a:latin typeface="inherit"/>
              </a:rPr>
              <a:t> to the </a:t>
            </a:r>
            <a:r>
              <a:rPr kumimoji="0" lang="pl-PL" altLang="pl-PL" sz="2400" b="0" i="0" u="none" strike="noStrike" cap="none" normalizeH="0" baseline="0" dirty="0" err="1">
                <a:ln>
                  <a:noFill/>
                </a:ln>
                <a:solidFill>
                  <a:srgbClr val="202124"/>
                </a:solidFill>
                <a:effectLst/>
                <a:latin typeface="inherit"/>
              </a:rPr>
              <a:t>Doctorsl</a:t>
            </a:r>
            <a:r>
              <a:rPr kumimoji="0" lang="pl-PL" altLang="pl-PL" sz="2400" b="0" i="0" u="none" strike="noStrike" cap="none" normalizeH="0" baseline="0" dirty="0">
                <a:ln>
                  <a:noFill/>
                </a:ln>
                <a:solidFill>
                  <a:srgbClr val="202124"/>
                </a:solidFill>
                <a:effectLst/>
                <a:latin typeface="inherit"/>
              </a:rPr>
              <a:t> School Office of the </a:t>
            </a:r>
            <a:r>
              <a:rPr kumimoji="0" lang="pl-PL" altLang="pl-PL" sz="2400" b="0" i="0" u="none" strike="noStrike" cap="none" normalizeH="0" baseline="0" dirty="0" err="1">
                <a:ln>
                  <a:noFill/>
                </a:ln>
                <a:solidFill>
                  <a:srgbClr val="202124"/>
                </a:solidFill>
                <a:effectLst/>
                <a:latin typeface="inherit"/>
              </a:rPr>
              <a:t>original</a:t>
            </a:r>
            <a:r>
              <a:rPr kumimoji="0" lang="pl-PL" altLang="pl-PL" sz="2400" b="0" i="0" u="none" strike="noStrike" cap="none" normalizeH="0" baseline="0" dirty="0">
                <a:ln>
                  <a:noFill/>
                </a:ln>
                <a:solidFill>
                  <a:srgbClr val="202124"/>
                </a:solidFill>
                <a:effectLst/>
                <a:latin typeface="inherit"/>
              </a:rPr>
              <a:t> report with the </a:t>
            </a:r>
            <a:r>
              <a:rPr kumimoji="0" lang="pl-PL" altLang="pl-PL" sz="2400" b="0" i="0" u="none" strike="noStrike" cap="none" normalizeH="0" baseline="0" dirty="0" err="1">
                <a:ln>
                  <a:noFill/>
                </a:ln>
                <a:solidFill>
                  <a:srgbClr val="202124"/>
                </a:solidFill>
                <a:effectLst/>
                <a:latin typeface="inherit"/>
              </a:rPr>
              <a:t>signatures</a:t>
            </a:r>
            <a:r>
              <a:rPr kumimoji="0" lang="pl-PL" altLang="pl-PL" sz="2400" b="0" i="0" u="none" strike="noStrike" cap="none" normalizeH="0" baseline="0" dirty="0">
                <a:ln>
                  <a:noFill/>
                </a:ln>
                <a:solidFill>
                  <a:srgbClr val="202124"/>
                </a:solidFill>
                <a:effectLst/>
                <a:latin typeface="inherit"/>
              </a:rPr>
              <a:t> of the </a:t>
            </a:r>
            <a:r>
              <a:rPr kumimoji="0" lang="pl-PL" altLang="pl-PL" sz="2400" b="0" i="0" u="none" strike="noStrike" cap="none" normalizeH="0" baseline="0" dirty="0" err="1">
                <a:ln>
                  <a:noFill/>
                </a:ln>
                <a:solidFill>
                  <a:srgbClr val="202124"/>
                </a:solidFill>
                <a:effectLst/>
                <a:latin typeface="inherit"/>
              </a:rPr>
              <a:t>doctoral</a:t>
            </a:r>
            <a:r>
              <a:rPr kumimoji="0" lang="pl-PL" altLang="pl-PL" sz="2400" b="0" i="0" u="none" strike="noStrike" cap="none" normalizeH="0" baseline="0" dirty="0">
                <a:ln>
                  <a:noFill/>
                </a:ln>
                <a:solidFill>
                  <a:srgbClr val="202124"/>
                </a:solidFill>
                <a:effectLst/>
                <a:latin typeface="inherit"/>
              </a:rPr>
              <a:t> student and </a:t>
            </a:r>
            <a:r>
              <a:rPr kumimoji="0" lang="pl-PL" altLang="pl-PL" sz="2400" b="0" i="0" u="none" strike="noStrike" cap="none" normalizeH="0" baseline="0" dirty="0" err="1">
                <a:ln>
                  <a:noFill/>
                </a:ln>
                <a:solidFill>
                  <a:srgbClr val="202124"/>
                </a:solidFill>
                <a:effectLst/>
                <a:latin typeface="inherit"/>
              </a:rPr>
              <a:t>supervisor</a:t>
            </a:r>
            <a:r>
              <a:rPr kumimoji="0" lang="pl-PL" altLang="pl-PL" sz="2400" b="0" i="0" u="none" strike="noStrike" cap="none" normalizeH="0" baseline="0" dirty="0">
                <a:ln>
                  <a:noFill/>
                </a:ln>
                <a:solidFill>
                  <a:srgbClr val="202124"/>
                </a:solidFill>
                <a:effectLst/>
                <a:latin typeface="inherit"/>
              </a:rPr>
              <a:t>/</a:t>
            </a:r>
            <a:r>
              <a:rPr kumimoji="0" lang="pl-PL" altLang="pl-PL" sz="2400" b="0" i="0" u="none" strike="noStrike" cap="none" normalizeH="0" baseline="0" dirty="0" err="1">
                <a:ln>
                  <a:noFill/>
                </a:ln>
                <a:solidFill>
                  <a:srgbClr val="202124"/>
                </a:solidFill>
                <a:effectLst/>
                <a:latin typeface="inherit"/>
              </a:rPr>
              <a:t>supervisors</a:t>
            </a:r>
            <a:r>
              <a:rPr kumimoji="0" lang="pl-PL" altLang="pl-PL" sz="2400" b="0" i="0" u="none" strike="noStrike" cap="none" normalizeH="0" baseline="0" dirty="0">
                <a:ln>
                  <a:noFill/>
                </a:ln>
                <a:solidFill>
                  <a:srgbClr val="202124"/>
                </a:solidFill>
                <a:effectLst/>
                <a:latin typeface="inherit"/>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pl-PL" altLang="pl-PL" sz="2400" b="0" i="0" u="none" strike="noStrike" cap="none" normalizeH="0" baseline="0" dirty="0">
                <a:ln>
                  <a:noFill/>
                </a:ln>
                <a:solidFill>
                  <a:srgbClr val="202124"/>
                </a:solidFill>
                <a:effectLst/>
                <a:latin typeface="inherit"/>
              </a:rPr>
              <a:t>	1st deadline – </a:t>
            </a:r>
            <a:r>
              <a:rPr kumimoji="0" lang="pl-PL" altLang="pl-PL" sz="2400" b="0" i="0" u="none" strike="noStrike" cap="none" normalizeH="0" baseline="0" dirty="0" err="1">
                <a:ln>
                  <a:noFill/>
                </a:ln>
                <a:solidFill>
                  <a:srgbClr val="202124"/>
                </a:solidFill>
                <a:effectLst/>
                <a:latin typeface="inherit"/>
              </a:rPr>
              <a:t>until</a:t>
            </a:r>
            <a:r>
              <a:rPr kumimoji="0" lang="pl-PL" altLang="pl-PL" sz="2400" b="0" i="0" u="none" strike="noStrike" cap="none" normalizeH="0" baseline="0" dirty="0">
                <a:ln>
                  <a:noFill/>
                </a:ln>
                <a:solidFill>
                  <a:srgbClr val="202124"/>
                </a:solidFill>
                <a:effectLst/>
                <a:latin typeface="inherit"/>
              </a:rPr>
              <a:t> January 20, 2023. </a:t>
            </a:r>
          </a:p>
          <a:p>
            <a:pPr marL="0" marR="0" lvl="0" indent="0" algn="l" defTabSz="914400" rtl="0" eaLnBrk="0" fontAlgn="base" latinLnBrk="0" hangingPunct="0">
              <a:lnSpc>
                <a:spcPct val="150000"/>
              </a:lnSpc>
              <a:spcBef>
                <a:spcPct val="0"/>
              </a:spcBef>
              <a:spcAft>
                <a:spcPct val="0"/>
              </a:spcAft>
              <a:buClrTx/>
              <a:buSzTx/>
              <a:buFontTx/>
              <a:buNone/>
              <a:tabLst/>
            </a:pPr>
            <a:r>
              <a:rPr lang="pl-PL" altLang="pl-PL" sz="2400" dirty="0">
                <a:solidFill>
                  <a:srgbClr val="202124"/>
                </a:solidFill>
                <a:latin typeface="inherit"/>
              </a:rPr>
              <a:t>	</a:t>
            </a:r>
            <a:r>
              <a:rPr kumimoji="0" lang="pl-PL" altLang="pl-PL" sz="2400" b="0" i="0" u="none" strike="noStrike" cap="none" normalizeH="0" baseline="0" dirty="0">
                <a:ln>
                  <a:noFill/>
                </a:ln>
                <a:solidFill>
                  <a:srgbClr val="202124"/>
                </a:solidFill>
                <a:effectLst/>
                <a:latin typeface="inherit"/>
              </a:rPr>
              <a:t>2nd term - </a:t>
            </a:r>
            <a:r>
              <a:rPr kumimoji="0" lang="pl-PL" altLang="pl-PL" sz="2400" b="0" i="0" u="none" strike="noStrike" cap="none" normalizeH="0" baseline="0" dirty="0" err="1">
                <a:ln>
                  <a:noFill/>
                </a:ln>
                <a:solidFill>
                  <a:srgbClr val="202124"/>
                </a:solidFill>
                <a:effectLst/>
                <a:latin typeface="inherit"/>
              </a:rPr>
              <a:t>until</a:t>
            </a:r>
            <a:r>
              <a:rPr kumimoji="0" lang="pl-PL" altLang="pl-PL" sz="2400" b="0" i="0" u="none" strike="noStrike" cap="none" normalizeH="0" baseline="0" dirty="0">
                <a:ln>
                  <a:noFill/>
                </a:ln>
                <a:solidFill>
                  <a:srgbClr val="202124"/>
                </a:solidFill>
                <a:effectLst/>
                <a:latin typeface="inherit"/>
              </a:rPr>
              <a:t> </a:t>
            </a:r>
            <a:r>
              <a:rPr kumimoji="0" lang="pl-PL" altLang="pl-PL" sz="2400" b="0" i="0" u="none" strike="noStrike" cap="none" normalizeH="0" baseline="0" dirty="0" err="1">
                <a:ln>
                  <a:noFill/>
                </a:ln>
                <a:solidFill>
                  <a:srgbClr val="202124"/>
                </a:solidFill>
                <a:effectLst/>
                <a:latin typeface="inherit"/>
              </a:rPr>
              <a:t>February</a:t>
            </a:r>
            <a:r>
              <a:rPr kumimoji="0" lang="pl-PL" altLang="pl-PL" sz="2400" b="0" i="0" u="none" strike="noStrike" cap="none" normalizeH="0" baseline="0" dirty="0">
                <a:ln>
                  <a:noFill/>
                </a:ln>
                <a:solidFill>
                  <a:srgbClr val="202124"/>
                </a:solidFill>
                <a:effectLst/>
                <a:latin typeface="inherit"/>
              </a:rPr>
              <a:t> 10, 2023. </a:t>
            </a:r>
          </a:p>
          <a:p>
            <a:pPr eaLnBrk="0" fontAlgn="base" hangingPunct="0">
              <a:lnSpc>
                <a:spcPct val="150000"/>
              </a:lnSpc>
              <a:spcBef>
                <a:spcPct val="0"/>
              </a:spcBef>
              <a:spcAft>
                <a:spcPct val="0"/>
              </a:spcAft>
            </a:pPr>
            <a:r>
              <a:rPr kumimoji="0" lang="pl-PL" altLang="pl-PL" sz="2400" b="0" i="0" u="none" strike="noStrike" cap="none" normalizeH="0" baseline="0" dirty="0" err="1">
                <a:ln>
                  <a:noFill/>
                </a:ln>
                <a:solidFill>
                  <a:srgbClr val="202124"/>
                </a:solidFill>
                <a:effectLst/>
                <a:latin typeface="inherit"/>
              </a:rPr>
              <a:t>Sending</a:t>
            </a:r>
            <a:r>
              <a:rPr kumimoji="0" lang="pl-PL" altLang="pl-PL" sz="2400" b="0" i="0" u="none" strike="noStrike" cap="none" normalizeH="0" baseline="0" dirty="0">
                <a:ln>
                  <a:noFill/>
                </a:ln>
                <a:solidFill>
                  <a:srgbClr val="202124"/>
                </a:solidFill>
                <a:effectLst/>
                <a:latin typeface="inherit"/>
              </a:rPr>
              <a:t> </a:t>
            </a:r>
            <a:r>
              <a:rPr kumimoji="0" lang="pl-PL" altLang="pl-PL" sz="2400" b="0" i="0" u="none" strike="noStrike" cap="none" normalizeH="0" baseline="0" dirty="0" err="1">
                <a:ln>
                  <a:noFill/>
                </a:ln>
                <a:solidFill>
                  <a:srgbClr val="202124"/>
                </a:solidFill>
                <a:effectLst/>
                <a:latin typeface="inherit"/>
              </a:rPr>
              <a:t>attachments</a:t>
            </a:r>
            <a:r>
              <a:rPr kumimoji="0" lang="pl-PL" altLang="pl-PL" sz="2400" b="0" i="0" u="none" strike="noStrike" cap="none" normalizeH="0" baseline="0" dirty="0">
                <a:ln>
                  <a:noFill/>
                </a:ln>
                <a:solidFill>
                  <a:srgbClr val="202124"/>
                </a:solidFill>
                <a:effectLst/>
                <a:latin typeface="inherit"/>
              </a:rPr>
              <a:t> from the portfolio to the </a:t>
            </a:r>
            <a:r>
              <a:rPr kumimoji="0" lang="pl-PL" altLang="pl-PL" sz="2400" b="0" i="0" u="none" strike="noStrike" cap="none" normalizeH="0" baseline="0" dirty="0" err="1">
                <a:ln>
                  <a:noFill/>
                </a:ln>
                <a:solidFill>
                  <a:srgbClr val="202124"/>
                </a:solidFill>
                <a:effectLst/>
                <a:latin typeface="inherit"/>
              </a:rPr>
              <a:t>Doctoral</a:t>
            </a:r>
            <a:r>
              <a:rPr kumimoji="0" lang="pl-PL" altLang="pl-PL" sz="2400" b="0" i="0" u="none" strike="noStrike" cap="none" normalizeH="0" baseline="0" dirty="0">
                <a:ln>
                  <a:noFill/>
                </a:ln>
                <a:solidFill>
                  <a:srgbClr val="202124"/>
                </a:solidFill>
                <a:effectLst/>
                <a:latin typeface="inherit"/>
              </a:rPr>
              <a:t> School Office in </a:t>
            </a:r>
            <a:r>
              <a:rPr kumimoji="0" lang="pl-PL" altLang="pl-PL" sz="2400" b="0" i="0" u="none" strike="noStrike" cap="none" normalizeH="0" baseline="0" dirty="0" err="1">
                <a:ln>
                  <a:noFill/>
                </a:ln>
                <a:solidFill>
                  <a:srgbClr val="202124"/>
                </a:solidFill>
                <a:effectLst/>
                <a:latin typeface="inherit"/>
              </a:rPr>
              <a:t>electronic</a:t>
            </a:r>
            <a:r>
              <a:rPr kumimoji="0" lang="pl-PL" altLang="pl-PL" sz="2400" b="0" i="0" u="none" strike="noStrike" cap="none" normalizeH="0" baseline="0" dirty="0">
                <a:ln>
                  <a:noFill/>
                </a:ln>
                <a:solidFill>
                  <a:srgbClr val="202124"/>
                </a:solidFill>
                <a:effectLst/>
                <a:latin typeface="inherit"/>
              </a:rPr>
              <a:t> form - </a:t>
            </a:r>
            <a:r>
              <a:rPr kumimoji="0" lang="pl-PL" altLang="pl-PL" sz="2400" b="0" i="0" u="none" strike="noStrike" cap="none" normalizeH="0" baseline="0" dirty="0" err="1">
                <a:ln>
                  <a:noFill/>
                </a:ln>
                <a:solidFill>
                  <a:srgbClr val="202124"/>
                </a:solidFill>
                <a:effectLst/>
                <a:latin typeface="inherit"/>
              </a:rPr>
              <a:t>they</a:t>
            </a:r>
            <a:r>
              <a:rPr kumimoji="0" lang="pl-PL" altLang="pl-PL" sz="2400" b="0" i="0" u="none" strike="noStrike" cap="none" normalizeH="0" baseline="0" dirty="0">
                <a:ln>
                  <a:noFill/>
                </a:ln>
                <a:solidFill>
                  <a:srgbClr val="202124"/>
                </a:solidFill>
                <a:effectLst/>
                <a:latin typeface="inherit"/>
              </a:rPr>
              <a:t> </a:t>
            </a:r>
            <a:r>
              <a:rPr kumimoji="0" lang="pl-PL" altLang="pl-PL" sz="2400" b="0" i="0" u="none" strike="noStrike" cap="none" normalizeH="0" baseline="0" dirty="0" err="1">
                <a:ln>
                  <a:noFill/>
                </a:ln>
                <a:solidFill>
                  <a:srgbClr val="202124"/>
                </a:solidFill>
                <a:effectLst/>
                <a:latin typeface="inherit"/>
              </a:rPr>
              <a:t>will</a:t>
            </a:r>
            <a:r>
              <a:rPr kumimoji="0" lang="pl-PL" altLang="pl-PL" sz="2400" b="0" i="0" u="none" strike="noStrike" cap="none" normalizeH="0" baseline="0" dirty="0">
                <a:ln>
                  <a:noFill/>
                </a:ln>
                <a:solidFill>
                  <a:srgbClr val="202124"/>
                </a:solidFill>
                <a:effectLst/>
                <a:latin typeface="inherit"/>
              </a:rPr>
              <a:t> be </a:t>
            </a:r>
            <a:r>
              <a:rPr kumimoji="0" lang="pl-PL" altLang="pl-PL" sz="2400" b="0" i="0" u="none" strike="noStrike" cap="none" normalizeH="0" baseline="0" dirty="0" err="1">
                <a:ln>
                  <a:noFill/>
                </a:ln>
                <a:solidFill>
                  <a:srgbClr val="202124"/>
                </a:solidFill>
                <a:effectLst/>
                <a:latin typeface="inherit"/>
              </a:rPr>
              <a:t>placed</a:t>
            </a:r>
            <a:r>
              <a:rPr kumimoji="0" lang="pl-PL" altLang="pl-PL" sz="2400" b="0" i="0" u="none" strike="noStrike" cap="none" normalizeH="0" baseline="0" dirty="0">
                <a:ln>
                  <a:noFill/>
                </a:ln>
                <a:solidFill>
                  <a:srgbClr val="202124"/>
                </a:solidFill>
                <a:effectLst/>
                <a:latin typeface="inherit"/>
              </a:rPr>
              <a:t> in the "</a:t>
            </a:r>
            <a:r>
              <a:rPr kumimoji="0" lang="pl-PL" altLang="pl-PL" sz="2400" b="0" i="0" u="none" strike="noStrike" cap="none" normalizeH="0" baseline="0" dirty="0" err="1">
                <a:ln>
                  <a:noFill/>
                </a:ln>
                <a:solidFill>
                  <a:srgbClr val="202124"/>
                </a:solidFill>
                <a:effectLst/>
                <a:latin typeface="inherit"/>
              </a:rPr>
              <a:t>cloud</a:t>
            </a:r>
            <a:r>
              <a:rPr kumimoji="0" lang="pl-PL" altLang="pl-PL" sz="2400" b="0" i="0" u="none" strike="noStrike" cap="none" normalizeH="0" baseline="0" dirty="0">
                <a:ln>
                  <a:noFill/>
                </a:ln>
                <a:solidFill>
                  <a:srgbClr val="202124"/>
                </a:solidFill>
                <a:effectLst/>
                <a:latin typeface="inherit"/>
              </a:rPr>
              <a:t>"</a:t>
            </a:r>
            <a:r>
              <a:rPr kumimoji="0" lang="pl-PL" altLang="pl-PL" sz="900" b="0" i="0" u="none" strike="noStrike" cap="none" normalizeH="0" baseline="0" dirty="0">
                <a:ln>
                  <a:noFill/>
                </a:ln>
                <a:solidFill>
                  <a:schemeClr val="tx1"/>
                </a:solidFill>
                <a:effectLst/>
              </a:rPr>
              <a:t> </a:t>
            </a:r>
            <a:endParaRPr kumimoji="0" lang="pl-PL" altLang="pl-PL"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5287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5D09B0D-9F66-4C87-A273-1E0BB27B6D0A}"/>
              </a:ext>
            </a:extLst>
          </p:cNvPr>
          <p:cNvSpPr>
            <a:spLocks noGrp="1"/>
          </p:cNvSpPr>
          <p:nvPr>
            <p:ph type="title"/>
          </p:nvPr>
        </p:nvSpPr>
        <p:spPr/>
        <p:txBody>
          <a:bodyPr/>
          <a:lstStyle/>
          <a:p>
            <a:r>
              <a:rPr lang="pl-PL" dirty="0"/>
              <a:t>Meeting with the </a:t>
            </a:r>
            <a:r>
              <a:rPr lang="pl-PL" dirty="0" err="1"/>
              <a:t>course</a:t>
            </a:r>
            <a:r>
              <a:rPr lang="pl-PL" dirty="0"/>
              <a:t> </a:t>
            </a:r>
            <a:r>
              <a:rPr lang="pl-PL" dirty="0" err="1"/>
              <a:t>coordinator</a:t>
            </a:r>
            <a:endParaRPr lang="pl-PL" dirty="0"/>
          </a:p>
        </p:txBody>
      </p:sp>
      <p:sp>
        <p:nvSpPr>
          <p:cNvPr id="3" name="Symbol zastępczy zawartości 2">
            <a:extLst>
              <a:ext uri="{FF2B5EF4-FFF2-40B4-BE49-F238E27FC236}">
                <a16:creationId xmlns:a16="http://schemas.microsoft.com/office/drawing/2014/main" id="{FD24A0ED-CC0B-4ED8-9829-619DE0780A98}"/>
              </a:ext>
            </a:extLst>
          </p:cNvPr>
          <p:cNvSpPr>
            <a:spLocks noGrp="1"/>
          </p:cNvSpPr>
          <p:nvPr>
            <p:ph idx="1"/>
          </p:nvPr>
        </p:nvSpPr>
        <p:spPr>
          <a:xfrm>
            <a:off x="838200" y="1631664"/>
            <a:ext cx="10515600" cy="4667250"/>
          </a:xfrm>
        </p:spPr>
        <p:txBody>
          <a:bodyPr>
            <a:normAutofit fontScale="85000" lnSpcReduction="10000"/>
          </a:bodyPr>
          <a:lstStyle/>
          <a:p>
            <a:pPr>
              <a:lnSpc>
                <a:spcPct val="150000"/>
              </a:lnSpc>
            </a:pPr>
            <a:r>
              <a:rPr lang="pl-PL" dirty="0" err="1"/>
              <a:t>PhD</a:t>
            </a:r>
            <a:r>
              <a:rPr lang="pl-PL" dirty="0"/>
              <a:t> student </a:t>
            </a:r>
            <a:r>
              <a:rPr lang="pl-PL" dirty="0" err="1"/>
              <a:t>presents</a:t>
            </a:r>
            <a:r>
              <a:rPr lang="pl-PL" dirty="0"/>
              <a:t> </a:t>
            </a:r>
            <a:r>
              <a:rPr lang="pl-PL" dirty="0" err="1"/>
              <a:t>his</a:t>
            </a:r>
            <a:r>
              <a:rPr lang="pl-PL" dirty="0"/>
              <a:t>/</a:t>
            </a:r>
            <a:r>
              <a:rPr lang="pl-PL" dirty="0" err="1"/>
              <a:t>her</a:t>
            </a:r>
            <a:r>
              <a:rPr lang="pl-PL" dirty="0"/>
              <a:t> </a:t>
            </a:r>
            <a:r>
              <a:rPr lang="pl-PL" dirty="0" err="1"/>
              <a:t>cooperation</a:t>
            </a:r>
            <a:r>
              <a:rPr lang="pl-PL" dirty="0"/>
              <a:t> with the promotor </a:t>
            </a:r>
            <a:r>
              <a:rPr lang="pl-PL" dirty="0" err="1"/>
              <a:t>during</a:t>
            </a:r>
            <a:r>
              <a:rPr lang="pl-PL" dirty="0"/>
              <a:t> </a:t>
            </a:r>
            <a:r>
              <a:rPr lang="pl-PL" dirty="0" err="1"/>
              <a:t>last</a:t>
            </a:r>
            <a:r>
              <a:rPr lang="pl-PL" dirty="0"/>
              <a:t> </a:t>
            </a:r>
            <a:r>
              <a:rPr lang="pl-PL" dirty="0" err="1"/>
              <a:t>semester</a:t>
            </a:r>
            <a:endParaRPr lang="pl-PL" dirty="0"/>
          </a:p>
          <a:p>
            <a:pPr>
              <a:lnSpc>
                <a:spcPct val="150000"/>
              </a:lnSpc>
            </a:pPr>
            <a:r>
              <a:rPr lang="pl-PL" dirty="0"/>
              <a:t>Presentation of the </a:t>
            </a:r>
            <a:r>
              <a:rPr lang="pl-PL" dirty="0" err="1"/>
              <a:t>attachements</a:t>
            </a:r>
            <a:r>
              <a:rPr lang="pl-PL" dirty="0"/>
              <a:t> from the portfolio (</a:t>
            </a:r>
            <a:r>
              <a:rPr lang="pl-PL" dirty="0" err="1"/>
              <a:t>electronic</a:t>
            </a:r>
            <a:r>
              <a:rPr lang="pl-PL" dirty="0"/>
              <a:t> version </a:t>
            </a:r>
            <a:r>
              <a:rPr lang="pl-PL" dirty="0" err="1"/>
              <a:t>or</a:t>
            </a:r>
            <a:r>
              <a:rPr lang="pl-PL" dirty="0"/>
              <a:t> show-</a:t>
            </a:r>
            <a:r>
              <a:rPr lang="pl-PL" dirty="0" err="1"/>
              <a:t>up</a:t>
            </a:r>
            <a:r>
              <a:rPr lang="pl-PL" dirty="0"/>
              <a:t> to the </a:t>
            </a:r>
            <a:r>
              <a:rPr lang="pl-PL" dirty="0" err="1"/>
              <a:t>camera</a:t>
            </a:r>
            <a:r>
              <a:rPr lang="pl-PL" dirty="0"/>
              <a:t>)</a:t>
            </a:r>
          </a:p>
          <a:p>
            <a:pPr>
              <a:lnSpc>
                <a:spcPct val="150000"/>
              </a:lnSpc>
            </a:pPr>
            <a:r>
              <a:rPr lang="pl-PL" dirty="0" err="1"/>
              <a:t>Additional</a:t>
            </a:r>
            <a:r>
              <a:rPr lang="pl-PL" dirty="0"/>
              <a:t> </a:t>
            </a:r>
            <a:r>
              <a:rPr lang="pl-PL" dirty="0" err="1"/>
              <a:t>questions</a:t>
            </a:r>
            <a:r>
              <a:rPr lang="pl-PL" dirty="0"/>
              <a:t> from the </a:t>
            </a:r>
            <a:r>
              <a:rPr lang="pl-PL" dirty="0" err="1"/>
              <a:t>course</a:t>
            </a:r>
            <a:r>
              <a:rPr lang="pl-PL" dirty="0"/>
              <a:t> </a:t>
            </a:r>
            <a:r>
              <a:rPr lang="pl-PL" dirty="0" err="1"/>
              <a:t>coordinator</a:t>
            </a:r>
            <a:r>
              <a:rPr lang="pl-PL" dirty="0"/>
              <a:t>, </a:t>
            </a:r>
            <a:r>
              <a:rPr lang="pl-PL" dirty="0" err="1"/>
              <a:t>usually</a:t>
            </a:r>
            <a:r>
              <a:rPr lang="pl-PL" dirty="0"/>
              <a:t> </a:t>
            </a:r>
            <a:r>
              <a:rPr lang="pl-PL" dirty="0" err="1"/>
              <a:t>concerning</a:t>
            </a:r>
            <a:r>
              <a:rPr lang="pl-PL" dirty="0"/>
              <a:t> </a:t>
            </a:r>
            <a:r>
              <a:rPr lang="pl-PL" dirty="0" err="1"/>
              <a:t>publication</a:t>
            </a:r>
            <a:r>
              <a:rPr lang="pl-PL" dirty="0"/>
              <a:t> status </a:t>
            </a:r>
            <a:r>
              <a:rPr lang="pl-PL" dirty="0" err="1"/>
              <a:t>or</a:t>
            </a:r>
            <a:r>
              <a:rPr lang="pl-PL" dirty="0"/>
              <a:t> </a:t>
            </a:r>
            <a:r>
              <a:rPr lang="pl-PL" dirty="0" err="1"/>
              <a:t>funding</a:t>
            </a:r>
            <a:r>
              <a:rPr lang="pl-PL" dirty="0"/>
              <a:t> </a:t>
            </a:r>
            <a:r>
              <a:rPr lang="pl-PL" dirty="0" err="1"/>
              <a:t>application</a:t>
            </a:r>
            <a:r>
              <a:rPr lang="pl-PL" dirty="0"/>
              <a:t> status.</a:t>
            </a:r>
          </a:p>
          <a:p>
            <a:pPr>
              <a:lnSpc>
                <a:spcPct val="150000"/>
              </a:lnSpc>
            </a:pPr>
            <a:r>
              <a:rPr lang="pl-PL" dirty="0"/>
              <a:t>1st term – from January 30 to </a:t>
            </a:r>
            <a:r>
              <a:rPr lang="pl-PL" dirty="0" err="1"/>
              <a:t>February</a:t>
            </a:r>
            <a:r>
              <a:rPr lang="pl-PL" dirty="0"/>
              <a:t> 3, 2023</a:t>
            </a:r>
          </a:p>
          <a:p>
            <a:pPr>
              <a:lnSpc>
                <a:spcPct val="150000"/>
              </a:lnSpc>
            </a:pPr>
            <a:r>
              <a:rPr lang="pl-PL" dirty="0"/>
              <a:t>2nd term – </a:t>
            </a:r>
            <a:r>
              <a:rPr lang="pl-PL" dirty="0" err="1"/>
              <a:t>February</a:t>
            </a:r>
            <a:r>
              <a:rPr lang="pl-PL" dirty="0"/>
              <a:t> 15, 2023</a:t>
            </a:r>
          </a:p>
        </p:txBody>
      </p:sp>
    </p:spTree>
    <p:extLst>
      <p:ext uri="{BB962C8B-B14F-4D97-AF65-F5344CB8AC3E}">
        <p14:creationId xmlns:p14="http://schemas.microsoft.com/office/powerpoint/2010/main" val="242607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C32F87B-29B5-499D-9FCF-CAF4720A5CFB}"/>
              </a:ext>
            </a:extLst>
          </p:cNvPr>
          <p:cNvSpPr>
            <a:spLocks noGrp="1"/>
          </p:cNvSpPr>
          <p:nvPr>
            <p:ph type="title"/>
          </p:nvPr>
        </p:nvSpPr>
        <p:spPr/>
        <p:txBody>
          <a:bodyPr/>
          <a:lstStyle/>
          <a:p>
            <a:r>
              <a:rPr lang="pl-PL" dirty="0" err="1"/>
              <a:t>Obligatory</a:t>
            </a:r>
            <a:r>
              <a:rPr lang="pl-PL" dirty="0"/>
              <a:t> </a:t>
            </a:r>
            <a:r>
              <a:rPr lang="pl-PL" dirty="0" err="1"/>
              <a:t>course</a:t>
            </a:r>
            <a:endParaRPr lang="pl-PL" dirty="0"/>
          </a:p>
        </p:txBody>
      </p:sp>
      <p:sp>
        <p:nvSpPr>
          <p:cNvPr id="3" name="Symbol zastępczy zawartości 2">
            <a:extLst>
              <a:ext uri="{FF2B5EF4-FFF2-40B4-BE49-F238E27FC236}">
                <a16:creationId xmlns:a16="http://schemas.microsoft.com/office/drawing/2014/main" id="{87CE1A32-CCD5-460F-ADE5-D0A3858AF7BB}"/>
              </a:ext>
            </a:extLst>
          </p:cNvPr>
          <p:cNvSpPr>
            <a:spLocks noGrp="1"/>
          </p:cNvSpPr>
          <p:nvPr>
            <p:ph idx="1"/>
          </p:nvPr>
        </p:nvSpPr>
        <p:spPr/>
        <p:txBody>
          <a:bodyPr>
            <a:normAutofit lnSpcReduction="10000"/>
          </a:bodyPr>
          <a:lstStyle/>
          <a:p>
            <a:pPr>
              <a:lnSpc>
                <a:spcPct val="150000"/>
              </a:lnSpc>
            </a:pPr>
            <a:r>
              <a:rPr lang="pl-PL" dirty="0"/>
              <a:t>From I to VIII </a:t>
            </a:r>
            <a:r>
              <a:rPr lang="pl-PL" dirty="0" err="1"/>
              <a:t>semester</a:t>
            </a:r>
            <a:endParaRPr lang="pl-PL" dirty="0"/>
          </a:p>
          <a:p>
            <a:pPr>
              <a:lnSpc>
                <a:spcPct val="150000"/>
              </a:lnSpc>
            </a:pPr>
            <a:r>
              <a:rPr lang="pl-PL" dirty="0"/>
              <a:t>15 h/</a:t>
            </a:r>
            <a:r>
              <a:rPr lang="pl-PL" dirty="0" err="1"/>
              <a:t>semester</a:t>
            </a:r>
            <a:endParaRPr lang="pl-PL" dirty="0"/>
          </a:p>
          <a:p>
            <a:pPr>
              <a:lnSpc>
                <a:spcPct val="150000"/>
              </a:lnSpc>
            </a:pPr>
            <a:r>
              <a:rPr lang="pl-PL" dirty="0" err="1"/>
              <a:t>Credit</a:t>
            </a:r>
            <a:r>
              <a:rPr lang="pl-PL" dirty="0"/>
              <a:t> with </a:t>
            </a:r>
            <a:r>
              <a:rPr lang="pl-PL" dirty="0" err="1"/>
              <a:t>grade</a:t>
            </a:r>
            <a:r>
              <a:rPr lang="pl-PL" dirty="0"/>
              <a:t> </a:t>
            </a:r>
            <a:r>
              <a:rPr lang="pl-PL" dirty="0" err="1"/>
              <a:t>at</a:t>
            </a:r>
            <a:r>
              <a:rPr lang="pl-PL" dirty="0"/>
              <a:t> the end of </a:t>
            </a:r>
            <a:r>
              <a:rPr lang="pl-PL" dirty="0" err="1"/>
              <a:t>academic</a:t>
            </a:r>
            <a:r>
              <a:rPr lang="pl-PL" dirty="0"/>
              <a:t> </a:t>
            </a:r>
            <a:r>
              <a:rPr lang="pl-PL" dirty="0" err="1"/>
              <a:t>year</a:t>
            </a:r>
            <a:endParaRPr lang="pl-PL" dirty="0"/>
          </a:p>
          <a:p>
            <a:pPr>
              <a:lnSpc>
                <a:spcPct val="150000"/>
              </a:lnSpc>
            </a:pPr>
            <a:r>
              <a:rPr lang="pl-PL" dirty="0"/>
              <a:t>But </a:t>
            </a:r>
            <a:r>
              <a:rPr lang="pl-PL" dirty="0" err="1"/>
              <a:t>discussion</a:t>
            </a:r>
            <a:r>
              <a:rPr lang="pl-PL" dirty="0"/>
              <a:t> with </a:t>
            </a:r>
            <a:r>
              <a:rPr lang="pl-PL" dirty="0" err="1"/>
              <a:t>course</a:t>
            </a:r>
            <a:r>
              <a:rPr lang="pl-PL" dirty="0"/>
              <a:t> </a:t>
            </a:r>
            <a:r>
              <a:rPr lang="pl-PL" dirty="0" err="1"/>
              <a:t>coordinator</a:t>
            </a:r>
            <a:r>
              <a:rPr lang="pl-PL" dirty="0"/>
              <a:t> </a:t>
            </a:r>
            <a:r>
              <a:rPr lang="pl-PL" dirty="0" err="1"/>
              <a:t>at</a:t>
            </a:r>
            <a:r>
              <a:rPr lang="pl-PL" dirty="0"/>
              <a:t> the end of </a:t>
            </a:r>
            <a:r>
              <a:rPr lang="pl-PL" dirty="0" err="1"/>
              <a:t>each</a:t>
            </a:r>
            <a:r>
              <a:rPr lang="pl-PL" dirty="0"/>
              <a:t> </a:t>
            </a:r>
            <a:r>
              <a:rPr lang="pl-PL" dirty="0" err="1"/>
              <a:t>semester</a:t>
            </a:r>
            <a:r>
              <a:rPr lang="pl-PL" dirty="0"/>
              <a:t> (online)</a:t>
            </a:r>
          </a:p>
          <a:p>
            <a:pPr>
              <a:lnSpc>
                <a:spcPct val="150000"/>
              </a:lnSpc>
            </a:pPr>
            <a:r>
              <a:rPr lang="pl-PL" dirty="0"/>
              <a:t>Course </a:t>
            </a:r>
            <a:r>
              <a:rPr lang="pl-PL" dirty="0" err="1"/>
              <a:t>coordinator</a:t>
            </a:r>
            <a:r>
              <a:rPr lang="pl-PL" dirty="0"/>
              <a:t>: Prof. dr hab. Katarzyna Stolarz-Skrzypek</a:t>
            </a:r>
          </a:p>
          <a:p>
            <a:pPr>
              <a:lnSpc>
                <a:spcPct val="150000"/>
              </a:lnSpc>
            </a:pPr>
            <a:endParaRPr lang="pl-PL" dirty="0"/>
          </a:p>
        </p:txBody>
      </p:sp>
    </p:spTree>
    <p:extLst>
      <p:ext uri="{BB962C8B-B14F-4D97-AF65-F5344CB8AC3E}">
        <p14:creationId xmlns:p14="http://schemas.microsoft.com/office/powerpoint/2010/main" val="3933280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B172D1-5F7D-19C8-C422-48AAABCDD300}"/>
              </a:ext>
            </a:extLst>
          </p:cNvPr>
          <p:cNvSpPr>
            <a:spLocks noGrp="1"/>
          </p:cNvSpPr>
          <p:nvPr>
            <p:ph type="title"/>
          </p:nvPr>
        </p:nvSpPr>
        <p:spPr>
          <a:xfrm>
            <a:off x="838200" y="293563"/>
            <a:ext cx="10515600" cy="1325563"/>
          </a:xfrm>
        </p:spPr>
        <p:txBody>
          <a:bodyPr/>
          <a:lstStyle/>
          <a:p>
            <a:r>
              <a:rPr lang="pl-PL" dirty="0" err="1"/>
              <a:t>Promotors</a:t>
            </a:r>
            <a:r>
              <a:rPr lang="pl-PL" dirty="0"/>
              <a:t> – </a:t>
            </a:r>
            <a:r>
              <a:rPr lang="pl-PL" dirty="0" err="1"/>
              <a:t>didactic</a:t>
            </a:r>
            <a:r>
              <a:rPr lang="pl-PL" dirty="0"/>
              <a:t> </a:t>
            </a:r>
            <a:r>
              <a:rPr lang="pl-PL" dirty="0" err="1"/>
              <a:t>hours</a:t>
            </a:r>
            <a:endParaRPr lang="pl-PL" dirty="0"/>
          </a:p>
        </p:txBody>
      </p:sp>
      <p:sp>
        <p:nvSpPr>
          <p:cNvPr id="4" name="Rectangle 1">
            <a:extLst>
              <a:ext uri="{FF2B5EF4-FFF2-40B4-BE49-F238E27FC236}">
                <a16:creationId xmlns:a16="http://schemas.microsoft.com/office/drawing/2014/main" id="{10DAAE43-9892-E2F6-CE4F-80E62C74EE63}"/>
              </a:ext>
            </a:extLst>
          </p:cNvPr>
          <p:cNvSpPr>
            <a:spLocks noGrp="1" noChangeArrowheads="1"/>
          </p:cNvSpPr>
          <p:nvPr>
            <p:ph idx="1"/>
          </p:nvPr>
        </p:nvSpPr>
        <p:spPr bwMode="auto">
          <a:xfrm>
            <a:off x="838200" y="1462200"/>
            <a:ext cx="10884243" cy="507819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pl-PL" altLang="pl-PL" b="0" i="0" u="none" strike="noStrike" cap="none" normalizeH="0" baseline="0" dirty="0" err="1">
                <a:ln>
                  <a:noFill/>
                </a:ln>
                <a:solidFill>
                  <a:srgbClr val="202124"/>
                </a:solidFill>
                <a:effectLst/>
                <a:latin typeface="inherit"/>
              </a:rPr>
              <a:t>Supervisors</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employed</a:t>
            </a:r>
            <a:r>
              <a:rPr kumimoji="0" lang="pl-PL" altLang="pl-PL" b="0" i="0" u="none" strike="noStrike" cap="none" normalizeH="0" baseline="0" dirty="0">
                <a:ln>
                  <a:noFill/>
                </a:ln>
                <a:solidFill>
                  <a:srgbClr val="202124"/>
                </a:solidFill>
                <a:effectLst/>
                <a:latin typeface="inherit"/>
              </a:rPr>
              <a:t> in </a:t>
            </a:r>
            <a:r>
              <a:rPr kumimoji="0" lang="pl-PL" altLang="pl-PL" b="0" i="0" u="none" strike="noStrike" cap="none" normalizeH="0" baseline="0" dirty="0" err="1">
                <a:ln>
                  <a:noFill/>
                </a:ln>
                <a:solidFill>
                  <a:srgbClr val="202124"/>
                </a:solidFill>
                <a:effectLst/>
                <a:latin typeface="inherit"/>
              </a:rPr>
              <a:t>research</a:t>
            </a:r>
            <a:r>
              <a:rPr kumimoji="0" lang="pl-PL" altLang="pl-PL" b="0" i="0" u="none" strike="noStrike" cap="none" normalizeH="0" baseline="0" dirty="0">
                <a:ln>
                  <a:noFill/>
                </a:ln>
                <a:solidFill>
                  <a:srgbClr val="202124"/>
                </a:solidFill>
                <a:effectLst/>
                <a:latin typeface="inherit"/>
              </a:rPr>
              <a:t> and </a:t>
            </a:r>
            <a:r>
              <a:rPr kumimoji="0" lang="pl-PL" altLang="pl-PL" b="0" i="0" u="none" strike="noStrike" cap="none" normalizeH="0" baseline="0" dirty="0" err="1">
                <a:ln>
                  <a:noFill/>
                </a:ln>
                <a:solidFill>
                  <a:srgbClr val="202124"/>
                </a:solidFill>
                <a:effectLst/>
                <a:latin typeface="inherit"/>
              </a:rPr>
              <a:t>teaching</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positions</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receive</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up</a:t>
            </a:r>
            <a:r>
              <a:rPr kumimoji="0" lang="pl-PL" altLang="pl-PL" b="0" i="0" u="none" strike="noStrike" cap="none" normalizeH="0" baseline="0" dirty="0">
                <a:ln>
                  <a:noFill/>
                </a:ln>
                <a:solidFill>
                  <a:srgbClr val="202124"/>
                </a:solidFill>
                <a:effectLst/>
                <a:latin typeface="inherit"/>
              </a:rPr>
              <a:t> to 30 </a:t>
            </a:r>
            <a:r>
              <a:rPr kumimoji="0" lang="pl-PL" altLang="pl-PL" b="0" i="0" u="none" strike="noStrike" cap="none" normalizeH="0" baseline="0" dirty="0" err="1">
                <a:ln>
                  <a:noFill/>
                </a:ln>
                <a:solidFill>
                  <a:srgbClr val="202124"/>
                </a:solidFill>
                <a:effectLst/>
                <a:latin typeface="inherit"/>
              </a:rPr>
              <a:t>hours</a:t>
            </a:r>
            <a:r>
              <a:rPr kumimoji="0" lang="pl-PL" altLang="pl-PL" b="0" i="0" u="none" strike="noStrike" cap="none" normalizeH="0" baseline="0" dirty="0">
                <a:ln>
                  <a:noFill/>
                </a:ln>
                <a:solidFill>
                  <a:srgbClr val="202124"/>
                </a:solidFill>
                <a:effectLst/>
                <a:latin typeface="inherit"/>
              </a:rPr>
              <a:t> of </a:t>
            </a:r>
            <a:r>
              <a:rPr kumimoji="0" lang="pl-PL" altLang="pl-PL" b="0" i="0" u="none" strike="noStrike" cap="none" normalizeH="0" baseline="0" dirty="0" err="1">
                <a:ln>
                  <a:noFill/>
                </a:ln>
                <a:solidFill>
                  <a:srgbClr val="202124"/>
                </a:solidFill>
                <a:effectLst/>
                <a:latin typeface="inherit"/>
              </a:rPr>
              <a:t>work</a:t>
            </a:r>
            <a:r>
              <a:rPr kumimoji="0" lang="pl-PL" altLang="pl-PL" b="0" i="0" u="none" strike="noStrike" cap="none" normalizeH="0" baseline="0" dirty="0">
                <a:ln>
                  <a:noFill/>
                </a:ln>
                <a:solidFill>
                  <a:srgbClr val="202124"/>
                </a:solidFill>
                <a:effectLst/>
                <a:latin typeface="inherit"/>
              </a:rPr>
              <a:t>.</a:t>
            </a:r>
          </a:p>
          <a:p>
            <a:pPr marL="0" marR="0" lvl="0" indent="0" algn="l" defTabSz="914400" rtl="0" eaLnBrk="0" fontAlgn="base" latinLnBrk="0" hangingPunct="0">
              <a:lnSpc>
                <a:spcPct val="150000"/>
              </a:lnSpc>
              <a:spcBef>
                <a:spcPct val="0"/>
              </a:spcBef>
              <a:spcAft>
                <a:spcPct val="0"/>
              </a:spcAft>
              <a:buClrTx/>
              <a:buSzTx/>
              <a:buFontTx/>
              <a:buNone/>
              <a:tabLst/>
            </a:pPr>
            <a:r>
              <a:rPr kumimoji="0" lang="pl-PL" altLang="pl-PL" b="0" i="0" u="none" strike="noStrike" cap="none" normalizeH="0" baseline="0" dirty="0">
                <a:ln>
                  <a:noFill/>
                </a:ln>
                <a:solidFill>
                  <a:srgbClr val="202124"/>
                </a:solidFill>
                <a:effectLst/>
                <a:latin typeface="inherit"/>
              </a:rPr>
              <a:t> </a:t>
            </a:r>
          </a:p>
          <a:p>
            <a:pPr marL="0" marR="0" lvl="0" indent="0" algn="l" defTabSz="914400" rtl="0" eaLnBrk="0" fontAlgn="base" latinLnBrk="0" hangingPunct="0">
              <a:lnSpc>
                <a:spcPct val="150000"/>
              </a:lnSpc>
              <a:spcBef>
                <a:spcPct val="0"/>
              </a:spcBef>
              <a:spcAft>
                <a:spcPct val="0"/>
              </a:spcAft>
              <a:buClrTx/>
              <a:buSzTx/>
              <a:buFontTx/>
              <a:buNone/>
              <a:tabLst/>
            </a:pPr>
            <a:r>
              <a:rPr kumimoji="0" lang="pl-PL" altLang="pl-PL" b="0" i="0" u="none" strike="noStrike" cap="none" normalizeH="0" baseline="0" dirty="0">
                <a:ln>
                  <a:noFill/>
                </a:ln>
                <a:solidFill>
                  <a:srgbClr val="202124"/>
                </a:solidFill>
                <a:effectLst/>
                <a:latin typeface="inherit"/>
              </a:rPr>
              <a:t>The </a:t>
            </a:r>
            <a:r>
              <a:rPr kumimoji="0" lang="pl-PL" altLang="pl-PL" b="0" i="0" u="none" strike="noStrike" cap="none" normalizeH="0" baseline="0" dirty="0" err="1">
                <a:ln>
                  <a:noFill/>
                </a:ln>
                <a:solidFill>
                  <a:srgbClr val="202124"/>
                </a:solidFill>
                <a:effectLst/>
                <a:latin typeface="inherit"/>
              </a:rPr>
              <a:t>promoter</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can</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share</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hours</a:t>
            </a:r>
            <a:r>
              <a:rPr kumimoji="0" lang="pl-PL" altLang="pl-PL" b="0" i="0" u="none" strike="noStrike" cap="none" normalizeH="0" baseline="0" dirty="0">
                <a:ln>
                  <a:noFill/>
                </a:ln>
                <a:solidFill>
                  <a:srgbClr val="202124"/>
                </a:solidFill>
                <a:effectLst/>
                <a:latin typeface="inherit"/>
              </a:rPr>
              <a:t> with a </a:t>
            </a:r>
            <a:r>
              <a:rPr kumimoji="0" lang="pl-PL" altLang="pl-PL" b="0" i="0" u="none" strike="noStrike" cap="none" normalizeH="0" baseline="0" dirty="0" err="1">
                <a:ln>
                  <a:noFill/>
                </a:ln>
                <a:solidFill>
                  <a:srgbClr val="202124"/>
                </a:solidFill>
                <a:effectLst/>
                <a:latin typeface="inherit"/>
              </a:rPr>
              <a:t>second</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promoter</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or</a:t>
            </a:r>
            <a:r>
              <a:rPr kumimoji="0" lang="pl-PL" altLang="pl-PL" b="0" i="0" u="none" strike="noStrike" cap="none" normalizeH="0" baseline="0" dirty="0">
                <a:ln>
                  <a:noFill/>
                </a:ln>
                <a:solidFill>
                  <a:srgbClr val="202124"/>
                </a:solidFill>
                <a:effectLst/>
                <a:latin typeface="inherit"/>
              </a:rPr>
              <a:t> a co-</a:t>
            </a:r>
            <a:r>
              <a:rPr kumimoji="0" lang="pl-PL" altLang="pl-PL" b="0" i="0" u="none" strike="noStrike" cap="none" normalizeH="0" baseline="0" dirty="0" err="1">
                <a:ln>
                  <a:noFill/>
                </a:ln>
                <a:solidFill>
                  <a:srgbClr val="202124"/>
                </a:solidFill>
                <a:effectLst/>
                <a:latin typeface="inherit"/>
              </a:rPr>
              <a:t>promoter</a:t>
            </a:r>
            <a:r>
              <a:rPr lang="pl-PL" altLang="pl-PL" dirty="0">
                <a:solidFill>
                  <a:srgbClr val="202124"/>
                </a:solidFill>
                <a:latin typeface="inherit"/>
              </a:rPr>
              <a:t>.</a:t>
            </a:r>
          </a:p>
          <a:p>
            <a:pPr marL="0" marR="0" lvl="0" indent="0" algn="l" defTabSz="914400" rtl="0" eaLnBrk="0" fontAlgn="base" latinLnBrk="0" hangingPunct="0">
              <a:lnSpc>
                <a:spcPct val="150000"/>
              </a:lnSpc>
              <a:spcBef>
                <a:spcPct val="0"/>
              </a:spcBef>
              <a:spcAft>
                <a:spcPct val="0"/>
              </a:spcAft>
              <a:buClrTx/>
              <a:buSzTx/>
              <a:buFontTx/>
              <a:buNone/>
              <a:tabLst/>
            </a:pPr>
            <a:endParaRPr kumimoji="0" lang="pl-PL" altLang="pl-PL" b="0" i="0" u="none" strike="noStrike" cap="none" normalizeH="0" baseline="0" dirty="0">
              <a:ln>
                <a:noFill/>
              </a:ln>
              <a:solidFill>
                <a:srgbClr val="202124"/>
              </a:solidFill>
              <a:effectLst/>
              <a:latin typeface="inherit"/>
            </a:endParaRPr>
          </a:p>
          <a:p>
            <a:pPr marL="0" marR="0" lvl="0" indent="0" algn="l" defTabSz="914400" rtl="0" eaLnBrk="0" fontAlgn="base" latinLnBrk="0" hangingPunct="0">
              <a:lnSpc>
                <a:spcPct val="150000"/>
              </a:lnSpc>
              <a:spcBef>
                <a:spcPct val="0"/>
              </a:spcBef>
              <a:spcAft>
                <a:spcPct val="0"/>
              </a:spcAft>
              <a:buClrTx/>
              <a:buSzTx/>
              <a:buFontTx/>
              <a:buNone/>
              <a:tabLst/>
            </a:pPr>
            <a:r>
              <a:rPr kumimoji="0" lang="pl-PL" altLang="pl-PL" b="0" i="0" u="none" strike="noStrike" cap="none" normalizeH="0" baseline="0" dirty="0">
                <a:ln>
                  <a:noFill/>
                </a:ln>
                <a:solidFill>
                  <a:srgbClr val="202124"/>
                </a:solidFill>
                <a:effectLst/>
                <a:latin typeface="inherit"/>
              </a:rPr>
              <a:t>The </a:t>
            </a:r>
            <a:r>
              <a:rPr kumimoji="0" lang="pl-PL" altLang="pl-PL" b="0" i="0" u="none" strike="noStrike" cap="none" normalizeH="0" baseline="0" dirty="0" err="1">
                <a:ln>
                  <a:noFill/>
                </a:ln>
                <a:solidFill>
                  <a:srgbClr val="202124"/>
                </a:solidFill>
                <a:effectLst/>
                <a:latin typeface="inherit"/>
              </a:rPr>
              <a:t>division</a:t>
            </a:r>
            <a:r>
              <a:rPr kumimoji="0" lang="pl-PL" altLang="pl-PL" b="0" i="0" u="none" strike="noStrike" cap="none" normalizeH="0" baseline="0" dirty="0">
                <a:ln>
                  <a:noFill/>
                </a:ln>
                <a:solidFill>
                  <a:srgbClr val="202124"/>
                </a:solidFill>
                <a:effectLst/>
                <a:latin typeface="inherit"/>
              </a:rPr>
              <a:t> of </a:t>
            </a:r>
            <a:r>
              <a:rPr kumimoji="0" lang="pl-PL" altLang="pl-PL" b="0" i="0" u="none" strike="noStrike" cap="none" normalizeH="0" baseline="0" dirty="0" err="1">
                <a:ln>
                  <a:noFill/>
                </a:ln>
                <a:solidFill>
                  <a:srgbClr val="202124"/>
                </a:solidFill>
                <a:effectLst/>
                <a:latin typeface="inherit"/>
              </a:rPr>
              <a:t>hours</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into</a:t>
            </a:r>
            <a:r>
              <a:rPr kumimoji="0" lang="pl-PL" altLang="pl-PL" b="0" i="0" u="none" strike="noStrike" cap="none" normalizeH="0" baseline="0" dirty="0">
                <a:ln>
                  <a:noFill/>
                </a:ln>
                <a:solidFill>
                  <a:srgbClr val="202124"/>
                </a:solidFill>
                <a:effectLst/>
                <a:latin typeface="inherit"/>
              </a:rPr>
              <a:t> the </a:t>
            </a:r>
            <a:r>
              <a:rPr kumimoji="0" lang="pl-PL" altLang="pl-PL" b="0" i="0" u="none" strike="noStrike" cap="none" normalizeH="0" baseline="0" dirty="0" err="1">
                <a:ln>
                  <a:noFill/>
                </a:ln>
                <a:solidFill>
                  <a:srgbClr val="202124"/>
                </a:solidFill>
                <a:effectLst/>
                <a:latin typeface="inherit"/>
              </a:rPr>
              <a:t>salary</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between</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promoters</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requires</a:t>
            </a:r>
            <a:r>
              <a:rPr kumimoji="0" lang="pl-PL" altLang="pl-PL" b="0" i="0" u="none" strike="noStrike" cap="none" normalizeH="0" baseline="0" dirty="0">
                <a:ln>
                  <a:noFill/>
                </a:ln>
                <a:solidFill>
                  <a:srgbClr val="202124"/>
                </a:solidFill>
                <a:effectLst/>
                <a:latin typeface="inherit"/>
              </a:rPr>
              <a:t> the </a:t>
            </a:r>
            <a:r>
              <a:rPr kumimoji="0" lang="pl-PL" altLang="pl-PL" b="0" i="0" u="none" strike="noStrike" cap="none" normalizeH="0" baseline="0" dirty="0" err="1">
                <a:ln>
                  <a:noFill/>
                </a:ln>
                <a:solidFill>
                  <a:srgbClr val="202124"/>
                </a:solidFill>
                <a:effectLst/>
                <a:latin typeface="inherit"/>
              </a:rPr>
              <a:t>submission</a:t>
            </a:r>
            <a:r>
              <a:rPr kumimoji="0" lang="pl-PL" altLang="pl-PL" b="0" i="0" u="none" strike="noStrike" cap="none" normalizeH="0" baseline="0" dirty="0">
                <a:ln>
                  <a:noFill/>
                </a:ln>
                <a:solidFill>
                  <a:srgbClr val="202124"/>
                </a:solidFill>
                <a:effectLst/>
                <a:latin typeface="inherit"/>
              </a:rPr>
              <a:t> of </a:t>
            </a:r>
            <a:r>
              <a:rPr kumimoji="0" lang="pl-PL" altLang="pl-PL" b="0" i="0" u="none" strike="noStrike" cap="none" normalizeH="0" baseline="0" dirty="0" err="1">
                <a:ln>
                  <a:noFill/>
                </a:ln>
                <a:solidFill>
                  <a:srgbClr val="202124"/>
                </a:solidFill>
                <a:effectLst/>
                <a:latin typeface="inherit"/>
              </a:rPr>
              <a:t>an</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appropriate</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letter</a:t>
            </a:r>
            <a:r>
              <a:rPr kumimoji="0" lang="pl-PL" altLang="pl-PL" b="0" i="0" u="none" strike="noStrike" cap="none" normalizeH="0" baseline="0" dirty="0">
                <a:ln>
                  <a:noFill/>
                </a:ln>
                <a:solidFill>
                  <a:srgbClr val="202124"/>
                </a:solidFill>
                <a:effectLst/>
                <a:latin typeface="inherit"/>
              </a:rPr>
              <a:t> to the </a:t>
            </a:r>
            <a:r>
              <a:rPr kumimoji="0" lang="pl-PL" altLang="pl-PL" b="0" i="0" u="none" strike="noStrike" cap="none" normalizeH="0" baseline="0" dirty="0" err="1">
                <a:ln>
                  <a:noFill/>
                </a:ln>
                <a:solidFill>
                  <a:srgbClr val="202124"/>
                </a:solidFill>
                <a:effectLst/>
                <a:latin typeface="inherit"/>
              </a:rPr>
              <a:t>Doctoral</a:t>
            </a:r>
            <a:r>
              <a:rPr kumimoji="0" lang="pl-PL" altLang="pl-PL" b="0" i="0" u="none" strike="noStrike" cap="none" normalizeH="0" baseline="0" dirty="0">
                <a:ln>
                  <a:noFill/>
                </a:ln>
                <a:solidFill>
                  <a:srgbClr val="202124"/>
                </a:solidFill>
                <a:effectLst/>
                <a:latin typeface="inherit"/>
              </a:rPr>
              <a:t> School Office, </a:t>
            </a:r>
            <a:r>
              <a:rPr kumimoji="0" lang="pl-PL" altLang="pl-PL" b="0" i="0" u="none" strike="noStrike" cap="none" normalizeH="0" baseline="0" dirty="0" err="1">
                <a:ln>
                  <a:noFill/>
                </a:ln>
                <a:solidFill>
                  <a:srgbClr val="202124"/>
                </a:solidFill>
                <a:effectLst/>
                <a:latin typeface="inherit"/>
              </a:rPr>
              <a:t>signed</a:t>
            </a:r>
            <a:r>
              <a:rPr kumimoji="0" lang="pl-PL" altLang="pl-PL" b="0" i="0" u="none" strike="noStrike" cap="none" normalizeH="0" baseline="0" dirty="0">
                <a:ln>
                  <a:noFill/>
                </a:ln>
                <a:solidFill>
                  <a:srgbClr val="202124"/>
                </a:solidFill>
                <a:effectLst/>
                <a:latin typeface="inherit"/>
              </a:rPr>
              <a:t> by </a:t>
            </a:r>
            <a:r>
              <a:rPr kumimoji="0" lang="pl-PL" altLang="pl-PL" b="0" i="0" u="none" strike="noStrike" cap="none" normalizeH="0" baseline="0" dirty="0" err="1">
                <a:ln>
                  <a:noFill/>
                </a:ln>
                <a:solidFill>
                  <a:srgbClr val="202124"/>
                </a:solidFill>
                <a:effectLst/>
                <a:latin typeface="inherit"/>
              </a:rPr>
              <a:t>both</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promoters</a:t>
            </a:r>
            <a:r>
              <a:rPr kumimoji="0" lang="pl-PL" altLang="pl-PL" b="0" i="0" u="none" strike="noStrike" cap="none" normalizeH="0" baseline="0" dirty="0">
                <a:ln>
                  <a:noFill/>
                </a:ln>
                <a:solidFill>
                  <a:srgbClr val="202124"/>
                </a:solidFill>
                <a:effectLst/>
                <a:latin typeface="inherit"/>
              </a:rPr>
              <a:t> / </a:t>
            </a:r>
            <a:r>
              <a:rPr kumimoji="0" lang="pl-PL" altLang="pl-PL" b="0" i="0" u="none" strike="noStrike" cap="none" normalizeH="0" baseline="0" dirty="0" err="1">
                <a:ln>
                  <a:noFill/>
                </a:ln>
                <a:solidFill>
                  <a:srgbClr val="202124"/>
                </a:solidFill>
                <a:effectLst/>
                <a:latin typeface="inherit"/>
              </a:rPr>
              <a:t>promoter</a:t>
            </a:r>
            <a:r>
              <a:rPr kumimoji="0" lang="pl-PL" altLang="pl-PL" b="0" i="0" u="none" strike="noStrike" cap="none" normalizeH="0" baseline="0" dirty="0">
                <a:ln>
                  <a:noFill/>
                </a:ln>
                <a:solidFill>
                  <a:srgbClr val="202124"/>
                </a:solidFill>
                <a:effectLst/>
                <a:latin typeface="inherit"/>
              </a:rPr>
              <a:t> and </a:t>
            </a:r>
            <a:r>
              <a:rPr kumimoji="0" lang="pl-PL" altLang="pl-PL" b="0" i="0" u="none" strike="noStrike" cap="none" normalizeH="0" baseline="0" dirty="0" err="1">
                <a:ln>
                  <a:noFill/>
                </a:ln>
                <a:solidFill>
                  <a:srgbClr val="202124"/>
                </a:solidFill>
                <a:effectLst/>
                <a:latin typeface="inherit"/>
              </a:rPr>
              <a:t>auxiliary</a:t>
            </a:r>
            <a:r>
              <a:rPr kumimoji="0" lang="pl-PL" altLang="pl-PL" b="0" i="0" u="none" strike="noStrike" cap="none" normalizeH="0" baseline="0" dirty="0">
                <a:ln>
                  <a:noFill/>
                </a:ln>
                <a:solidFill>
                  <a:srgbClr val="202124"/>
                </a:solidFill>
                <a:effectLst/>
                <a:latin typeface="inherit"/>
              </a:rPr>
              <a:t> </a:t>
            </a:r>
            <a:r>
              <a:rPr kumimoji="0" lang="pl-PL" altLang="pl-PL" b="0" i="0" u="none" strike="noStrike" cap="none" normalizeH="0" baseline="0" dirty="0" err="1">
                <a:ln>
                  <a:noFill/>
                </a:ln>
                <a:solidFill>
                  <a:srgbClr val="202124"/>
                </a:solidFill>
                <a:effectLst/>
                <a:latin typeface="inherit"/>
              </a:rPr>
              <a:t>promoter</a:t>
            </a:r>
            <a:r>
              <a:rPr kumimoji="0" lang="pl-PL" altLang="pl-PL" sz="1000" b="0" i="0" u="none" strike="noStrike" cap="none" normalizeH="0" baseline="0" dirty="0">
                <a:ln>
                  <a:noFill/>
                </a:ln>
                <a:solidFill>
                  <a:schemeClr val="tx1"/>
                </a:solidFill>
                <a:effectLst/>
              </a:rPr>
              <a:t> </a:t>
            </a:r>
            <a:endParaRPr kumimoji="0" lang="pl-PL" altLang="pl-PL"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151182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1AAC5E3-9843-4E3B-81DE-F14EB81C4A1C}"/>
              </a:ext>
            </a:extLst>
          </p:cNvPr>
          <p:cNvSpPr>
            <a:spLocks noGrp="1"/>
          </p:cNvSpPr>
          <p:nvPr>
            <p:ph type="title"/>
          </p:nvPr>
        </p:nvSpPr>
        <p:spPr/>
        <p:txBody>
          <a:bodyPr/>
          <a:lstStyle/>
          <a:p>
            <a:r>
              <a:rPr lang="pl-PL" dirty="0"/>
              <a:t>Form</a:t>
            </a:r>
          </a:p>
        </p:txBody>
      </p:sp>
      <p:sp>
        <p:nvSpPr>
          <p:cNvPr id="3" name="Symbol zastępczy zawartości 2">
            <a:extLst>
              <a:ext uri="{FF2B5EF4-FFF2-40B4-BE49-F238E27FC236}">
                <a16:creationId xmlns:a16="http://schemas.microsoft.com/office/drawing/2014/main" id="{1BE9DE4C-C1FE-4E77-A5D2-DCD15887E35F}"/>
              </a:ext>
            </a:extLst>
          </p:cNvPr>
          <p:cNvSpPr>
            <a:spLocks noGrp="1"/>
          </p:cNvSpPr>
          <p:nvPr>
            <p:ph idx="1"/>
          </p:nvPr>
        </p:nvSpPr>
        <p:spPr/>
        <p:txBody>
          <a:bodyPr>
            <a:normAutofit/>
          </a:bodyPr>
          <a:lstStyle/>
          <a:p>
            <a:pPr>
              <a:lnSpc>
                <a:spcPct val="100000"/>
              </a:lnSpc>
              <a:spcBef>
                <a:spcPts val="0"/>
              </a:spcBef>
              <a:spcAft>
                <a:spcPts val="600"/>
              </a:spcAft>
            </a:pPr>
            <a:r>
              <a:rPr lang="en-US" sz="2000" i="1" dirty="0">
                <a:effectLst/>
                <a:latin typeface="Arial" panose="020B0604020202020204" pitchFamily="34" charset="0"/>
                <a:ea typeface="Calibri" panose="020F0502020204030204" pitchFamily="34" charset="0"/>
                <a:cs typeface="Times New Roman" panose="02020603050405020304" pitchFamily="18" charset="0"/>
              </a:rPr>
              <a:t>The PhD student submits a completed form to the DSMHS office until the end of the semester.</a:t>
            </a:r>
          </a:p>
          <a:p>
            <a:pPr>
              <a:lnSpc>
                <a:spcPct val="100000"/>
              </a:lnSpc>
              <a:spcBef>
                <a:spcPts val="0"/>
              </a:spcBef>
              <a:spcAft>
                <a:spcPts val="600"/>
              </a:spcAft>
            </a:pPr>
            <a:endParaRPr lang="en-US" sz="2000" i="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600"/>
              </a:spcAft>
            </a:pPr>
            <a:r>
              <a:rPr lang="en-US" sz="2000" i="1" dirty="0">
                <a:effectLst/>
                <a:latin typeface="Arial" panose="020B0604020202020204" pitchFamily="34" charset="0"/>
                <a:ea typeface="Calibri" panose="020F0502020204030204" pitchFamily="34" charset="0"/>
                <a:cs typeface="Times New Roman" panose="02020603050405020304" pitchFamily="18" charset="0"/>
              </a:rPr>
              <a:t>The PhD student is obliged to maintain a portfolio documenting the conduct of individual workshops with the supervisor, which is submitted to the DSMHS office together with the report form.</a:t>
            </a:r>
          </a:p>
          <a:p>
            <a:pPr>
              <a:lnSpc>
                <a:spcPct val="100000"/>
              </a:lnSpc>
              <a:spcBef>
                <a:spcPts val="0"/>
              </a:spcBef>
              <a:spcAft>
                <a:spcPts val="600"/>
              </a:spcAft>
            </a:pPr>
            <a:endParaRPr lang="en-US" sz="2000" i="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Bef>
                <a:spcPts val="0"/>
              </a:spcBef>
              <a:spcAft>
                <a:spcPts val="600"/>
              </a:spcAft>
            </a:pPr>
            <a:r>
              <a:rPr lang="en-US" sz="2000" i="1" dirty="0">
                <a:effectLst/>
                <a:latin typeface="Arial" panose="020B0604020202020204" pitchFamily="34" charset="0"/>
                <a:ea typeface="Calibri" panose="020F0502020204030204" pitchFamily="34" charset="0"/>
                <a:cs typeface="Times New Roman" panose="02020603050405020304" pitchFamily="18" charset="0"/>
              </a:rPr>
              <a:t>The PhD student keeps the portfolio through the whole period of studies at DSMHS. Then, the portfolio is stored for at least one academic year in the unit where the research topic has been implemented.</a:t>
            </a:r>
            <a:endParaRPr lang="pl-PL" sz="3200" dirty="0"/>
          </a:p>
        </p:txBody>
      </p:sp>
    </p:spTree>
    <p:extLst>
      <p:ext uri="{BB962C8B-B14F-4D97-AF65-F5344CB8AC3E}">
        <p14:creationId xmlns:p14="http://schemas.microsoft.com/office/powerpoint/2010/main" val="135602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B641C677-261C-466D-8CD8-556A18C219DB}"/>
              </a:ext>
            </a:extLst>
          </p:cNvPr>
          <p:cNvGraphicFramePr>
            <a:graphicFrameLocks noGrp="1"/>
          </p:cNvGraphicFramePr>
          <p:nvPr>
            <p:extLst>
              <p:ext uri="{D42A27DB-BD31-4B8C-83A1-F6EECF244321}">
                <p14:modId xmlns:p14="http://schemas.microsoft.com/office/powerpoint/2010/main" val="538892707"/>
              </p:ext>
            </p:extLst>
          </p:nvPr>
        </p:nvGraphicFramePr>
        <p:xfrm>
          <a:off x="1658330" y="1282096"/>
          <a:ext cx="4512890" cy="4943096"/>
        </p:xfrm>
        <a:graphic>
          <a:graphicData uri="http://schemas.openxmlformats.org/drawingml/2006/table">
            <a:tbl>
              <a:tblPr firstRow="1" firstCol="1" bandRow="1"/>
              <a:tblGrid>
                <a:gridCol w="2275867">
                  <a:extLst>
                    <a:ext uri="{9D8B030D-6E8A-4147-A177-3AD203B41FA5}">
                      <a16:colId xmlns:a16="http://schemas.microsoft.com/office/drawing/2014/main" val="1560191884"/>
                    </a:ext>
                  </a:extLst>
                </a:gridCol>
                <a:gridCol w="2237023">
                  <a:extLst>
                    <a:ext uri="{9D8B030D-6E8A-4147-A177-3AD203B41FA5}">
                      <a16:colId xmlns:a16="http://schemas.microsoft.com/office/drawing/2014/main" val="115622387"/>
                    </a:ext>
                  </a:extLst>
                </a:gridCol>
              </a:tblGrid>
              <a:tr h="1699380">
                <a:tc>
                  <a:txBody>
                    <a:bodyPr/>
                    <a:lstStyle/>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Full name of PhD student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784" marR="53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784" marR="53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6344755"/>
                  </a:ext>
                </a:extLst>
              </a:tr>
              <a:tr h="1173491">
                <a:tc>
                  <a:txBody>
                    <a:bodyPr/>
                    <a:lstStyle/>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The unit where the research topic is implemented:</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784" marR="53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784" marR="53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908616"/>
                  </a:ext>
                </a:extLst>
              </a:tr>
              <a:tr h="910546">
                <a:tc>
                  <a:txBody>
                    <a:bodyPr/>
                    <a:lstStyle/>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Supervisor / Supervisors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GB" sz="900" i="1">
                          <a:effectLst/>
                          <a:latin typeface="Arial" panose="020B0604020202020204" pitchFamily="34" charset="0"/>
                          <a:ea typeface="Calibri" panose="020F0502020204030204" pitchFamily="34" charset="0"/>
                          <a:cs typeface="Times New Roman" panose="02020603050405020304" pitchFamily="18" charset="0"/>
                        </a:rPr>
                        <a:t>(degree, full name)</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784" marR="53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784" marR="53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4211274"/>
                  </a:ext>
                </a:extLst>
              </a:tr>
              <a:tr h="567921">
                <a:tc>
                  <a:txBody>
                    <a:bodyPr/>
                    <a:lstStyle/>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Research topic:</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p>
                      <a:pPr>
                        <a:lnSpc>
                          <a:spcPct val="200000"/>
                        </a:lnSpc>
                        <a:spcAft>
                          <a:spcPts val="800"/>
                        </a:spcAft>
                      </a:pPr>
                      <a:r>
                        <a:rPr lang="en-GB" sz="900">
                          <a:effectLst/>
                          <a:latin typeface="Arial" panose="020B0604020202020204" pitchFamily="34" charset="0"/>
                          <a:ea typeface="Calibri" panose="020F0502020204030204" pitchFamily="34" charset="0"/>
                          <a:cs typeface="Times New Roman" panose="02020603050405020304" pitchFamily="18" charset="0"/>
                        </a:rPr>
                        <a:t> </a:t>
                      </a:r>
                      <a:endParaRPr lang="pl-PL" sz="900">
                        <a:effectLst/>
                        <a:latin typeface="Calibri" panose="020F0502020204030204" pitchFamily="34" charset="0"/>
                        <a:ea typeface="Calibri" panose="020F0502020204030204" pitchFamily="34" charset="0"/>
                        <a:cs typeface="Times New Roman" panose="02020603050405020304" pitchFamily="18" charset="0"/>
                      </a:endParaRPr>
                    </a:p>
                  </a:txBody>
                  <a:tcPr marL="53784" marR="53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spcAft>
                          <a:spcPts val="800"/>
                        </a:spcAft>
                      </a:pPr>
                      <a:r>
                        <a:rPr lang="en-GB" sz="900" dirty="0">
                          <a:effectLst/>
                          <a:latin typeface="Arial" panose="020B0604020202020204" pitchFamily="34" charset="0"/>
                          <a:ea typeface="Calibri" panose="020F0502020204030204" pitchFamily="34" charset="0"/>
                          <a:cs typeface="Times New Roman" panose="02020603050405020304" pitchFamily="18" charset="0"/>
                        </a:rPr>
                        <a:t> </a:t>
                      </a:r>
                      <a:endParaRPr lang="pl-PL"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3784" marR="537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9346972"/>
                  </a:ext>
                </a:extLst>
              </a:tr>
            </a:tbl>
          </a:graphicData>
        </a:graphic>
      </p:graphicFrame>
      <p:sp>
        <p:nvSpPr>
          <p:cNvPr id="5" name="pole tekstowe 4">
            <a:extLst>
              <a:ext uri="{FF2B5EF4-FFF2-40B4-BE49-F238E27FC236}">
                <a16:creationId xmlns:a16="http://schemas.microsoft.com/office/drawing/2014/main" id="{94DE6D8F-813A-49FE-BB3E-AB23CCA03086}"/>
              </a:ext>
            </a:extLst>
          </p:cNvPr>
          <p:cNvSpPr txBox="1"/>
          <p:nvPr/>
        </p:nvSpPr>
        <p:spPr>
          <a:xfrm>
            <a:off x="7176654" y="2095815"/>
            <a:ext cx="4285673" cy="2686441"/>
          </a:xfrm>
          <a:prstGeom prst="rect">
            <a:avLst/>
          </a:prstGeom>
          <a:noFill/>
        </p:spPr>
        <p:txBody>
          <a:bodyPr wrap="square">
            <a:spAutoFit/>
          </a:bodyPr>
          <a:lstStyle/>
          <a:p>
            <a:pPr marL="342900" lvl="0" indent="-342900">
              <a:lnSpc>
                <a:spcPct val="107000"/>
              </a:lnSpc>
              <a:spcAft>
                <a:spcPts val="800"/>
              </a:spcAft>
              <a:buFont typeface="+mj-lt"/>
              <a:buAutoNum type="arabicPeriod"/>
            </a:pPr>
            <a:r>
              <a:rPr lang="en-GB" sz="1800" b="1" dirty="0">
                <a:effectLst/>
                <a:latin typeface="Arial" panose="020B0604020202020204" pitchFamily="34" charset="0"/>
                <a:ea typeface="Calibri" panose="020F0502020204030204" pitchFamily="34" charset="0"/>
                <a:cs typeface="Times New Roman" panose="02020603050405020304" pitchFamily="18" charset="0"/>
              </a:rPr>
              <a:t>Date of the report submission </a:t>
            </a:r>
            <a:r>
              <a:rPr lang="en-GB" sz="1800" i="1" dirty="0">
                <a:effectLst/>
                <a:latin typeface="Arial" panose="020B0604020202020204" pitchFamily="34" charset="0"/>
                <a:ea typeface="Calibri" panose="020F0502020204030204" pitchFamily="34" charset="0"/>
                <a:cs typeface="Times New Roman" panose="02020603050405020304" pitchFamily="18" charset="0"/>
              </a:rPr>
              <a:t>(to be completed by DSMHS staff)</a:t>
            </a:r>
            <a:r>
              <a:rPr lang="en-GB" sz="1800" b="1" dirty="0">
                <a:effectLst/>
                <a:latin typeface="Arial" panose="020B0604020202020204" pitchFamily="34" charset="0"/>
                <a:ea typeface="Calibri" panose="020F0502020204030204" pitchFamily="34" charset="0"/>
                <a:cs typeface="Times New Roman" panose="02020603050405020304" pitchFamily="18" charset="0"/>
              </a:rPr>
              <a:t> </a:t>
            </a:r>
            <a:r>
              <a:rPr lang="en-GB" sz="1800" dirty="0">
                <a:effectLst/>
                <a:latin typeface="Arial" panose="020B0604020202020204" pitchFamily="34"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2000" b="1" dirty="0">
                <a:effectLst/>
                <a:latin typeface="Arial" panose="020B0604020202020204" pitchFamily="34" charset="0"/>
                <a:ea typeface="Calibri" panose="020F0502020204030204" pitchFamily="34" charset="0"/>
                <a:cs typeface="Times New Roman" panose="02020603050405020304" pitchFamily="18" charset="0"/>
              </a:rPr>
              <a:t> </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mj-lt"/>
              <a:buAutoNum type="arabicPeriod"/>
            </a:pPr>
            <a:r>
              <a:rPr lang="en-GB" sz="1800" b="1" dirty="0">
                <a:effectLst/>
                <a:latin typeface="Arial" panose="020B0604020202020204" pitchFamily="34" charset="0"/>
                <a:ea typeface="Calibri" panose="020F0502020204030204" pitchFamily="34" charset="0"/>
                <a:cs typeface="Times New Roman" panose="02020603050405020304" pitchFamily="18" charset="0"/>
              </a:rPr>
              <a:t>Doctoral programme in the discipline </a:t>
            </a:r>
            <a:r>
              <a:rPr lang="en-GB" sz="1800" dirty="0">
                <a:effectLst/>
                <a:latin typeface="Arial" panose="020B0604020202020204" pitchFamily="34" charset="0"/>
                <a:ea typeface="Calibri" panose="020F0502020204030204" pitchFamily="34" charset="0"/>
                <a:cs typeface="Times New Roman" panose="02020603050405020304" pitchFamily="18" charset="0"/>
              </a:rPr>
              <a:t>……………………………………………………………………………………</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133769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B66E8B08-0CC7-4453-A77A-4454D9E1262D}"/>
              </a:ext>
            </a:extLst>
          </p:cNvPr>
          <p:cNvGraphicFramePr>
            <a:graphicFrameLocks noGrp="1"/>
          </p:cNvGraphicFramePr>
          <p:nvPr>
            <p:extLst>
              <p:ext uri="{D42A27DB-BD31-4B8C-83A1-F6EECF244321}">
                <p14:modId xmlns:p14="http://schemas.microsoft.com/office/powerpoint/2010/main" val="3388130639"/>
              </p:ext>
            </p:extLst>
          </p:nvPr>
        </p:nvGraphicFramePr>
        <p:xfrm>
          <a:off x="1791855" y="1229015"/>
          <a:ext cx="8562109" cy="3463059"/>
        </p:xfrm>
        <a:graphic>
          <a:graphicData uri="http://schemas.openxmlformats.org/drawingml/2006/table">
            <a:tbl>
              <a:tblPr firstRow="1" firstCol="1" bandRow="1"/>
              <a:tblGrid>
                <a:gridCol w="665165">
                  <a:extLst>
                    <a:ext uri="{9D8B030D-6E8A-4147-A177-3AD203B41FA5}">
                      <a16:colId xmlns:a16="http://schemas.microsoft.com/office/drawing/2014/main" val="590772191"/>
                    </a:ext>
                  </a:extLst>
                </a:gridCol>
                <a:gridCol w="5075953">
                  <a:extLst>
                    <a:ext uri="{9D8B030D-6E8A-4147-A177-3AD203B41FA5}">
                      <a16:colId xmlns:a16="http://schemas.microsoft.com/office/drawing/2014/main" val="2845039093"/>
                    </a:ext>
                  </a:extLst>
                </a:gridCol>
                <a:gridCol w="2820991">
                  <a:extLst>
                    <a:ext uri="{9D8B030D-6E8A-4147-A177-3AD203B41FA5}">
                      <a16:colId xmlns:a16="http://schemas.microsoft.com/office/drawing/2014/main" val="2081004545"/>
                    </a:ext>
                  </a:extLst>
                </a:gridCol>
              </a:tblGrid>
              <a:tr h="1199823">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Number</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Date of meeting with the supervisor (date, start time, end time)*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Number of teaching hours**</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7721787"/>
                  </a:ext>
                </a:extLst>
              </a:tr>
              <a:tr h="565809">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09062523"/>
                  </a:ext>
                </a:extLst>
              </a:tr>
              <a:tr h="565809">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9567665"/>
                  </a:ext>
                </a:extLst>
              </a:tr>
              <a:tr h="565809">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7654580"/>
                  </a:ext>
                </a:extLst>
              </a:tr>
              <a:tr h="565809">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TOTAL:</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b="1" dirty="0">
                          <a:effectLst/>
                          <a:latin typeface="Arial" panose="020B0604020202020204" pitchFamily="34" charset="0"/>
                          <a:ea typeface="Calibri" panose="020F0502020204030204" pitchFamily="34" charset="0"/>
                          <a:cs typeface="Times New Roman" panose="02020603050405020304" pitchFamily="18" charset="0"/>
                        </a:rPr>
                        <a:t>15</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81425325"/>
                  </a:ext>
                </a:extLst>
              </a:tr>
            </a:tbl>
          </a:graphicData>
        </a:graphic>
      </p:graphicFrame>
      <p:sp>
        <p:nvSpPr>
          <p:cNvPr id="5" name="Rectangle 2">
            <a:extLst>
              <a:ext uri="{FF2B5EF4-FFF2-40B4-BE49-F238E27FC236}">
                <a16:creationId xmlns:a16="http://schemas.microsoft.com/office/drawing/2014/main" id="{9432ECB0-85F7-45BF-A59C-F878CEFF763D}"/>
              </a:ext>
            </a:extLst>
          </p:cNvPr>
          <p:cNvSpPr>
            <a:spLocks noChangeArrowheads="1"/>
          </p:cNvSpPr>
          <p:nvPr/>
        </p:nvSpPr>
        <p:spPr bwMode="auto">
          <a:xfrm>
            <a:off x="2386445" y="5111273"/>
            <a:ext cx="9363075" cy="600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GB" altLang="pl-PL" sz="11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Summary of workshops duration</a:t>
            </a:r>
            <a:endParaRPr kumimoji="0" lang="pl-PL" altLang="pl-PL"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pl-PL" sz="11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*continue on subsequent lines if necessary</a:t>
            </a:r>
            <a:endParaRPr kumimoji="0" lang="pl-PL" altLang="pl-PL"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pl-PL" sz="1100" b="0" i="1"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**the number of training hours for the course "Individual workshops with the supervisor"  is 15 hours in total in each semester</a:t>
            </a:r>
            <a:endParaRPr kumimoji="0" lang="en-GB" altLang="pl-P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03583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a:extLst>
              <a:ext uri="{FF2B5EF4-FFF2-40B4-BE49-F238E27FC236}">
                <a16:creationId xmlns:a16="http://schemas.microsoft.com/office/drawing/2014/main" id="{2225F22B-B0B0-4AEA-8F89-DD1C40037C8F}"/>
              </a:ext>
            </a:extLst>
          </p:cNvPr>
          <p:cNvSpPr txBox="1"/>
          <p:nvPr/>
        </p:nvSpPr>
        <p:spPr>
          <a:xfrm>
            <a:off x="2087418" y="3244431"/>
            <a:ext cx="7056582" cy="467629"/>
          </a:xfrm>
          <a:prstGeom prst="rect">
            <a:avLst/>
          </a:prstGeom>
          <a:noFill/>
        </p:spPr>
        <p:txBody>
          <a:bodyPr wrap="square">
            <a:spAutoFit/>
          </a:bodyPr>
          <a:lstStyle/>
          <a:p>
            <a:pPr lvl="0">
              <a:lnSpc>
                <a:spcPct val="107000"/>
              </a:lnSpc>
              <a:spcAft>
                <a:spcPts val="800"/>
              </a:spcAft>
            </a:pPr>
            <a:r>
              <a:rPr lang="en-US" sz="2400" b="1" dirty="0">
                <a:effectLst/>
                <a:latin typeface="Arial" panose="020B0604020202020204" pitchFamily="34" charset="0"/>
                <a:ea typeface="Calibri" panose="020F0502020204030204" pitchFamily="34" charset="0"/>
                <a:cs typeface="Times New Roman" panose="02020603050405020304" pitchFamily="18" charset="0"/>
              </a:rPr>
              <a:t>The content of the workshops</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7062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a 4">
            <a:extLst>
              <a:ext uri="{FF2B5EF4-FFF2-40B4-BE49-F238E27FC236}">
                <a16:creationId xmlns:a16="http://schemas.microsoft.com/office/drawing/2014/main" id="{2558D791-4D42-4F51-BBB9-867A025779A5}"/>
              </a:ext>
            </a:extLst>
          </p:cNvPr>
          <p:cNvGraphicFramePr>
            <a:graphicFrameLocks noGrp="1"/>
          </p:cNvGraphicFramePr>
          <p:nvPr>
            <p:extLst>
              <p:ext uri="{D42A27DB-BD31-4B8C-83A1-F6EECF244321}">
                <p14:modId xmlns:p14="http://schemas.microsoft.com/office/powerpoint/2010/main" val="1657421754"/>
              </p:ext>
            </p:extLst>
          </p:nvPr>
        </p:nvGraphicFramePr>
        <p:xfrm>
          <a:off x="1781175" y="1038225"/>
          <a:ext cx="8829673" cy="4972050"/>
        </p:xfrm>
        <a:graphic>
          <a:graphicData uri="http://schemas.openxmlformats.org/drawingml/2006/table">
            <a:tbl>
              <a:tblPr firstRow="1" firstCol="1" bandRow="1"/>
              <a:tblGrid>
                <a:gridCol w="740515">
                  <a:extLst>
                    <a:ext uri="{9D8B030D-6E8A-4147-A177-3AD203B41FA5}">
                      <a16:colId xmlns:a16="http://schemas.microsoft.com/office/drawing/2014/main" val="265114575"/>
                    </a:ext>
                  </a:extLst>
                </a:gridCol>
                <a:gridCol w="3674321">
                  <a:extLst>
                    <a:ext uri="{9D8B030D-6E8A-4147-A177-3AD203B41FA5}">
                      <a16:colId xmlns:a16="http://schemas.microsoft.com/office/drawing/2014/main" val="2989487784"/>
                    </a:ext>
                  </a:extLst>
                </a:gridCol>
                <a:gridCol w="1972110">
                  <a:extLst>
                    <a:ext uri="{9D8B030D-6E8A-4147-A177-3AD203B41FA5}">
                      <a16:colId xmlns:a16="http://schemas.microsoft.com/office/drawing/2014/main" val="2527306182"/>
                    </a:ext>
                  </a:extLst>
                </a:gridCol>
                <a:gridCol w="2442727">
                  <a:extLst>
                    <a:ext uri="{9D8B030D-6E8A-4147-A177-3AD203B41FA5}">
                      <a16:colId xmlns:a16="http://schemas.microsoft.com/office/drawing/2014/main" val="3057232201"/>
                    </a:ext>
                  </a:extLst>
                </a:gridCol>
              </a:tblGrid>
              <a:tr h="820898">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Number</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Type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Number of teaching hours</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Portfolio documentation</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1118745"/>
                  </a:ext>
                </a:extLst>
              </a:tr>
              <a:tr h="1254678">
                <a:tc>
                  <a:txBody>
                    <a:bodyPr/>
                    <a:lstStyle/>
                    <a:p>
                      <a:pPr marL="228600">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1.</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Preparation of the application to the bioethics committee on animal testing</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Application - copy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6772764"/>
                  </a:ext>
                </a:extLst>
              </a:tr>
              <a:tr h="820898">
                <a:tc>
                  <a:txBody>
                    <a:bodyPr/>
                    <a:lstStyle/>
                    <a:p>
                      <a:pPr marL="228600">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2.</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Preparation of the application for funding of a research project;</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Application - copy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77560170"/>
                  </a:ext>
                </a:extLst>
              </a:tr>
              <a:tr h="820898">
                <a:tc>
                  <a:txBody>
                    <a:bodyPr/>
                    <a:lstStyle/>
                    <a:p>
                      <a:pPr marL="228600">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3.</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Preparation of the application for funding of the training project</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Application - copy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7512893"/>
                  </a:ext>
                </a:extLst>
              </a:tr>
              <a:tr h="1254678">
                <a:tc>
                  <a:txBody>
                    <a:bodyPr/>
                    <a:lstStyle/>
                    <a:p>
                      <a:pPr marL="228600">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4.</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Discussion of research methods/ research results / databases /statistical analyses</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dirty="0">
                          <a:effectLst/>
                          <a:latin typeface="Arial" panose="020B0604020202020204" pitchFamily="34" charset="0"/>
                          <a:ea typeface="Calibri" panose="020F0502020204030204" pitchFamily="34" charset="0"/>
                          <a:cs typeface="Times New Roman" panose="02020603050405020304" pitchFamily="18" charset="0"/>
                        </a:rPr>
                        <a:t>PhD student's report, max. 2 pages</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2255045"/>
                  </a:ext>
                </a:extLst>
              </a:tr>
            </a:tbl>
          </a:graphicData>
        </a:graphic>
      </p:graphicFrame>
    </p:spTree>
    <p:extLst>
      <p:ext uri="{BB962C8B-B14F-4D97-AF65-F5344CB8AC3E}">
        <p14:creationId xmlns:p14="http://schemas.microsoft.com/office/powerpoint/2010/main" val="21127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a 2">
            <a:extLst>
              <a:ext uri="{FF2B5EF4-FFF2-40B4-BE49-F238E27FC236}">
                <a16:creationId xmlns:a16="http://schemas.microsoft.com/office/drawing/2014/main" id="{2470694A-17FC-46FA-86B0-BC46CFAE65A0}"/>
              </a:ext>
            </a:extLst>
          </p:cNvPr>
          <p:cNvGraphicFramePr>
            <a:graphicFrameLocks noGrp="1"/>
          </p:cNvGraphicFramePr>
          <p:nvPr>
            <p:extLst>
              <p:ext uri="{D42A27DB-BD31-4B8C-83A1-F6EECF244321}">
                <p14:modId xmlns:p14="http://schemas.microsoft.com/office/powerpoint/2010/main" val="3071693257"/>
              </p:ext>
            </p:extLst>
          </p:nvPr>
        </p:nvGraphicFramePr>
        <p:xfrm>
          <a:off x="1513839" y="952500"/>
          <a:ext cx="8706485" cy="4781550"/>
        </p:xfrm>
        <a:graphic>
          <a:graphicData uri="http://schemas.openxmlformats.org/drawingml/2006/table">
            <a:tbl>
              <a:tblPr firstRow="1" firstCol="1" bandRow="1"/>
              <a:tblGrid>
                <a:gridCol w="730185">
                  <a:extLst>
                    <a:ext uri="{9D8B030D-6E8A-4147-A177-3AD203B41FA5}">
                      <a16:colId xmlns:a16="http://schemas.microsoft.com/office/drawing/2014/main" val="3706252075"/>
                    </a:ext>
                  </a:extLst>
                </a:gridCol>
                <a:gridCol w="3623058">
                  <a:extLst>
                    <a:ext uri="{9D8B030D-6E8A-4147-A177-3AD203B41FA5}">
                      <a16:colId xmlns:a16="http://schemas.microsoft.com/office/drawing/2014/main" val="2794357622"/>
                    </a:ext>
                  </a:extLst>
                </a:gridCol>
                <a:gridCol w="1944595">
                  <a:extLst>
                    <a:ext uri="{9D8B030D-6E8A-4147-A177-3AD203B41FA5}">
                      <a16:colId xmlns:a16="http://schemas.microsoft.com/office/drawing/2014/main" val="3072037664"/>
                    </a:ext>
                  </a:extLst>
                </a:gridCol>
                <a:gridCol w="2408647">
                  <a:extLst>
                    <a:ext uri="{9D8B030D-6E8A-4147-A177-3AD203B41FA5}">
                      <a16:colId xmlns:a16="http://schemas.microsoft.com/office/drawing/2014/main" val="1945461891"/>
                    </a:ext>
                  </a:extLst>
                </a:gridCol>
              </a:tblGrid>
              <a:tr h="956310">
                <a:tc>
                  <a:txBody>
                    <a:bodyPr/>
                    <a:lstStyle/>
                    <a:p>
                      <a:pPr marL="228600">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5.</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Preparation of the publication for printing</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publication printout, copy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4811195"/>
                  </a:ext>
                </a:extLst>
              </a:tr>
              <a:tr h="956310">
                <a:tc>
                  <a:txBody>
                    <a:bodyPr/>
                    <a:lstStyle/>
                    <a:p>
                      <a:pPr marL="228600">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6.</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Preparation of the abstract for a conference</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Abstract -  copy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91582009"/>
                  </a:ext>
                </a:extLst>
              </a:tr>
              <a:tr h="956310">
                <a:tc>
                  <a:txBody>
                    <a:bodyPr/>
                    <a:lstStyle/>
                    <a:p>
                      <a:pPr marL="228600">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7.</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Preparation of a conference presentation</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Presentation – copy</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24056238"/>
                  </a:ext>
                </a:extLst>
              </a:tr>
              <a:tr h="1461646">
                <a:tc>
                  <a:txBody>
                    <a:bodyPr/>
                    <a:lstStyle/>
                    <a:p>
                      <a:pPr marL="228600">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8.</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Other — please </a:t>
                      </a:r>
                      <a:r>
                        <a:rPr lang="en-GB" sz="1100" i="1">
                          <a:effectLst/>
                          <a:latin typeface="Arial" panose="020B0604020202020204" pitchFamily="34" charset="0"/>
                          <a:ea typeface="Calibri" panose="020F0502020204030204" pitchFamily="34" charset="0"/>
                          <a:cs typeface="Times New Roman" panose="02020603050405020304" pitchFamily="18" charset="0"/>
                        </a:rPr>
                        <a:t>specify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Relevant documentation</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29614702"/>
                  </a:ext>
                </a:extLst>
              </a:tr>
              <a:tr h="450974">
                <a:tc>
                  <a:txBody>
                    <a:bodyPr/>
                    <a:lstStyle/>
                    <a:p>
                      <a:pPr marL="228600">
                        <a:lnSpc>
                          <a:spcPct val="150000"/>
                        </a:lnSpc>
                        <a:spcBef>
                          <a:spcPts val="600"/>
                        </a:spcBef>
                        <a:spcAft>
                          <a:spcPts val="600"/>
                        </a:spcAft>
                      </a:pPr>
                      <a:r>
                        <a:rPr lang="en-GB" sz="1100">
                          <a:effectLst/>
                          <a:latin typeface="Arial" panose="020B0604020202020204" pitchFamily="34" charset="0"/>
                          <a:ea typeface="Calibri" panose="020F0502020204030204" pitchFamily="34" charset="0"/>
                          <a:cs typeface="Times New Roman" panose="02020603050405020304" pitchFamily="18" charset="0"/>
                        </a:rPr>
                        <a:t> </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TOTAL teaching hours:</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b="1">
                          <a:effectLst/>
                          <a:latin typeface="Arial" panose="020B0604020202020204" pitchFamily="34" charset="0"/>
                          <a:ea typeface="Calibri" panose="020F0502020204030204" pitchFamily="34" charset="0"/>
                          <a:cs typeface="Times New Roman" panose="02020603050405020304" pitchFamily="18" charset="0"/>
                        </a:rPr>
                        <a:t>15</a:t>
                      </a:r>
                      <a:endParaRPr lang="pl-PL"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Bef>
                          <a:spcPts val="600"/>
                        </a:spcBef>
                        <a:spcAft>
                          <a:spcPts val="600"/>
                        </a:spcAft>
                      </a:pPr>
                      <a:r>
                        <a:rPr lang="en-GB" sz="1100" b="1" dirty="0">
                          <a:effectLst/>
                          <a:latin typeface="Arial" panose="020B0604020202020204" pitchFamily="34" charset="0"/>
                          <a:ea typeface="Calibri" panose="020F0502020204030204" pitchFamily="34" charset="0"/>
                          <a:cs typeface="Times New Roman" panose="02020603050405020304" pitchFamily="18" charset="0"/>
                        </a:rPr>
                        <a:t> </a:t>
                      </a:r>
                      <a:endParaRPr lang="pl-PL"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46980048"/>
                  </a:ext>
                </a:extLst>
              </a:tr>
            </a:tbl>
          </a:graphicData>
        </a:graphic>
      </p:graphicFrame>
    </p:spTree>
    <p:extLst>
      <p:ext uri="{BB962C8B-B14F-4D97-AF65-F5344CB8AC3E}">
        <p14:creationId xmlns:p14="http://schemas.microsoft.com/office/powerpoint/2010/main" val="355084682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665</Words>
  <Application>Microsoft Office PowerPoint</Application>
  <PresentationFormat>Panoramiczny</PresentationFormat>
  <Paragraphs>112</Paragraphs>
  <Slides>12</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12</vt:i4>
      </vt:variant>
    </vt:vector>
  </HeadingPairs>
  <TitlesOfParts>
    <vt:vector size="17" baseType="lpstr">
      <vt:lpstr>Arial</vt:lpstr>
      <vt:lpstr>Calibri</vt:lpstr>
      <vt:lpstr>Calibri Light</vt:lpstr>
      <vt:lpstr>inherit</vt:lpstr>
      <vt:lpstr>Motyw pakietu Office</vt:lpstr>
      <vt:lpstr>Individual workshop with promotor</vt:lpstr>
      <vt:lpstr>Obligatory course</vt:lpstr>
      <vt:lpstr>Promotors – didactic hours</vt:lpstr>
      <vt:lpstr>Form</vt:lpstr>
      <vt:lpstr>Prezentacja programu PowerPoint</vt:lpstr>
      <vt:lpstr>Prezentacja programu PowerPoint</vt:lpstr>
      <vt:lpstr>Prezentacja programu PowerPoint</vt:lpstr>
      <vt:lpstr>Prezentacja programu PowerPoint</vt:lpstr>
      <vt:lpstr>Prezentacja programu PowerPoint</vt:lpstr>
      <vt:lpstr>Portfolio</vt:lpstr>
      <vt:lpstr>Before meeting the coordinator</vt:lpstr>
      <vt:lpstr>Meeting with the course coordinator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Indywidualne warsztaty z promotorem</dc:title>
  <dc:creator>Katarzyna S</dc:creator>
  <cp:lastModifiedBy>Anna Rzeszutek-Sosińska</cp:lastModifiedBy>
  <cp:revision>9</cp:revision>
  <dcterms:created xsi:type="dcterms:W3CDTF">2021-12-05T21:55:10Z</dcterms:created>
  <dcterms:modified xsi:type="dcterms:W3CDTF">2022-12-09T12:58:36Z</dcterms:modified>
</cp:coreProperties>
</file>